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56" r:id="rId2"/>
    <p:sldId id="261" r:id="rId3"/>
    <p:sldId id="257" r:id="rId4"/>
    <p:sldId id="265" r:id="rId5"/>
    <p:sldId id="266" r:id="rId6"/>
    <p:sldId id="268" r:id="rId7"/>
    <p:sldId id="263" r:id="rId8"/>
    <p:sldId id="258" r:id="rId9"/>
    <p:sldId id="269" r:id="rId10"/>
    <p:sldId id="270" r:id="rId11"/>
    <p:sldId id="264" r:id="rId12"/>
    <p:sldId id="262" r:id="rId13"/>
    <p:sldId id="277"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xmlns="">
        <p14:section name="Default Section" id="{911AF829-4671-4694-A219-161D1AADFEA8}">
          <p14:sldIdLst>
            <p14:sldId id="256"/>
            <p14:sldId id="261"/>
            <p14:sldId id="257"/>
            <p14:sldId id="265"/>
            <p14:sldId id="266"/>
            <p14:sldId id="268"/>
            <p14:sldId id="263"/>
          </p14:sldIdLst>
        </p14:section>
        <p14:section name="Untitled Section" id="{85041802-FEAC-4312-90E9-F6F4CCEFED35}">
          <p14:sldIdLst>
            <p14:sldId id="258"/>
            <p14:sldId id="269"/>
            <p14:sldId id="270"/>
            <p14:sldId id="264"/>
            <p14:sldId id="262"/>
            <p14:sldId id="277"/>
          </p14:sldIdLst>
        </p14:section>
      </p14:sectionLst>
    </p:ex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FFCC66"/>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2206" autoAdjust="0"/>
    <p:restoredTop sz="94434" autoAdjust="0"/>
  </p:normalViewPr>
  <p:slideViewPr>
    <p:cSldViewPr snapToGrid="0">
      <p:cViewPr varScale="1">
        <p:scale>
          <a:sx n="69" d="100"/>
          <a:sy n="69" d="100"/>
        </p:scale>
        <p:origin x="-894" y="-96"/>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0A534F1-7979-4A30-8DD0-D657D944F16B}" type="datetimeFigureOut">
              <a:rPr lang="en-GB" smtClean="0"/>
              <a:pPr/>
              <a:t>24/11/2023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1B90039-3DF5-4AA7-9A99-CE30AFD04FF6}" type="slidenum">
              <a:rPr lang="en-GB" smtClean="0"/>
              <a:pPr/>
              <a:t>‹#›</a:t>
            </a:fld>
            <a:endParaRPr lang="en-GB"/>
          </a:p>
        </p:txBody>
      </p:sp>
    </p:spTree>
    <p:extLst>
      <p:ext uri="{BB962C8B-B14F-4D97-AF65-F5344CB8AC3E}">
        <p14:creationId xmlns:p14="http://schemas.microsoft.com/office/powerpoint/2010/main" xmlns="" val="26350926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1B90039-3DF5-4AA7-9A99-CE30AFD04FF6}" type="slidenum">
              <a:rPr lang="en-GB" smtClean="0"/>
              <a:pPr/>
              <a:t>8</a:t>
            </a:fld>
            <a:endParaRPr lang="en-GB"/>
          </a:p>
        </p:txBody>
      </p:sp>
    </p:spTree>
    <p:extLst>
      <p:ext uri="{BB962C8B-B14F-4D97-AF65-F5344CB8AC3E}">
        <p14:creationId xmlns:p14="http://schemas.microsoft.com/office/powerpoint/2010/main" xmlns="" val="33604452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1B90039-3DF5-4AA7-9A99-CE30AFD04FF6}" type="slidenum">
              <a:rPr lang="en-GB" smtClean="0"/>
              <a:pPr/>
              <a:t>10</a:t>
            </a:fld>
            <a:endParaRPr lang="en-GB"/>
          </a:p>
        </p:txBody>
      </p:sp>
    </p:spTree>
    <p:extLst>
      <p:ext uri="{BB962C8B-B14F-4D97-AF65-F5344CB8AC3E}">
        <p14:creationId xmlns:p14="http://schemas.microsoft.com/office/powerpoint/2010/main" xmlns="" val="38483482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C016794-11C2-46D9-A398-421F960C3EE3}" type="datetimeFigureOut">
              <a:rPr lang="en-GB" smtClean="0"/>
              <a:pPr/>
              <a:t>24/11/2023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D392986-1181-438F-B387-F720AEBF39C5}" type="slidenum">
              <a:rPr lang="en-GB" smtClean="0"/>
              <a:pPr/>
              <a:t>‹#›</a:t>
            </a:fld>
            <a:endParaRPr lang="en-GB"/>
          </a:p>
        </p:txBody>
      </p:sp>
    </p:spTree>
    <p:extLst>
      <p:ext uri="{BB962C8B-B14F-4D97-AF65-F5344CB8AC3E}">
        <p14:creationId xmlns:p14="http://schemas.microsoft.com/office/powerpoint/2010/main" xmlns="" val="14927697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C016794-11C2-46D9-A398-421F960C3EE3}" type="datetimeFigureOut">
              <a:rPr lang="en-GB" smtClean="0"/>
              <a:pPr/>
              <a:t>24/11/2023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D392986-1181-438F-B387-F720AEBF39C5}" type="slidenum">
              <a:rPr lang="en-GB" smtClean="0"/>
              <a:pPr/>
              <a:t>‹#›</a:t>
            </a:fld>
            <a:endParaRPr lang="en-GB"/>
          </a:p>
        </p:txBody>
      </p:sp>
    </p:spTree>
    <p:extLst>
      <p:ext uri="{BB962C8B-B14F-4D97-AF65-F5344CB8AC3E}">
        <p14:creationId xmlns:p14="http://schemas.microsoft.com/office/powerpoint/2010/main" xmlns="" val="16566948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C016794-11C2-46D9-A398-421F960C3EE3}" type="datetimeFigureOut">
              <a:rPr lang="en-GB" smtClean="0"/>
              <a:pPr/>
              <a:t>24/11/2023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D392986-1181-438F-B387-F720AEBF39C5}" type="slidenum">
              <a:rPr lang="en-GB" smtClean="0"/>
              <a:pPr/>
              <a:t>‹#›</a:t>
            </a:fld>
            <a:endParaRPr lang="en-GB"/>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xmlns="" val="21438001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C016794-11C2-46D9-A398-421F960C3EE3}" type="datetimeFigureOut">
              <a:rPr lang="en-GB" smtClean="0"/>
              <a:pPr/>
              <a:t>24/11/2023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D392986-1181-438F-B387-F720AEBF39C5}" type="slidenum">
              <a:rPr lang="en-GB" smtClean="0"/>
              <a:pPr/>
              <a:t>‹#›</a:t>
            </a:fld>
            <a:endParaRPr lang="en-GB"/>
          </a:p>
        </p:txBody>
      </p:sp>
    </p:spTree>
    <p:extLst>
      <p:ext uri="{BB962C8B-B14F-4D97-AF65-F5344CB8AC3E}">
        <p14:creationId xmlns:p14="http://schemas.microsoft.com/office/powerpoint/2010/main" xmlns="" val="9120940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C016794-11C2-46D9-A398-421F960C3EE3}" type="datetimeFigureOut">
              <a:rPr lang="en-GB" smtClean="0"/>
              <a:pPr/>
              <a:t>24/11/2023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D392986-1181-438F-B387-F720AEBF39C5}" type="slidenum">
              <a:rPr lang="en-GB" smtClean="0"/>
              <a:pPr/>
              <a:t>‹#›</a:t>
            </a:fld>
            <a:endParaRPr lang="en-GB"/>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xmlns="" val="16077848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C016794-11C2-46D9-A398-421F960C3EE3}" type="datetimeFigureOut">
              <a:rPr lang="en-GB" smtClean="0"/>
              <a:pPr/>
              <a:t>24/11/2023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D392986-1181-438F-B387-F720AEBF39C5}" type="slidenum">
              <a:rPr lang="en-GB" smtClean="0"/>
              <a:pPr/>
              <a:t>‹#›</a:t>
            </a:fld>
            <a:endParaRPr lang="en-GB"/>
          </a:p>
        </p:txBody>
      </p:sp>
    </p:spTree>
    <p:extLst>
      <p:ext uri="{BB962C8B-B14F-4D97-AF65-F5344CB8AC3E}">
        <p14:creationId xmlns:p14="http://schemas.microsoft.com/office/powerpoint/2010/main" xmlns="" val="414617367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C016794-11C2-46D9-A398-421F960C3EE3}" type="datetimeFigureOut">
              <a:rPr lang="en-GB" smtClean="0"/>
              <a:pPr/>
              <a:t>24/11/2023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D392986-1181-438F-B387-F720AEBF39C5}" type="slidenum">
              <a:rPr lang="en-GB" smtClean="0"/>
              <a:pPr/>
              <a:t>‹#›</a:t>
            </a:fld>
            <a:endParaRPr lang="en-GB"/>
          </a:p>
        </p:txBody>
      </p:sp>
    </p:spTree>
    <p:extLst>
      <p:ext uri="{BB962C8B-B14F-4D97-AF65-F5344CB8AC3E}">
        <p14:creationId xmlns:p14="http://schemas.microsoft.com/office/powerpoint/2010/main" xmlns="" val="2207316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C016794-11C2-46D9-A398-421F960C3EE3}" type="datetimeFigureOut">
              <a:rPr lang="en-GB" smtClean="0"/>
              <a:pPr/>
              <a:t>24/11/2023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D392986-1181-438F-B387-F720AEBF39C5}" type="slidenum">
              <a:rPr lang="en-GB" smtClean="0"/>
              <a:pPr/>
              <a:t>‹#›</a:t>
            </a:fld>
            <a:endParaRPr lang="en-GB"/>
          </a:p>
        </p:txBody>
      </p:sp>
    </p:spTree>
    <p:extLst>
      <p:ext uri="{BB962C8B-B14F-4D97-AF65-F5344CB8AC3E}">
        <p14:creationId xmlns:p14="http://schemas.microsoft.com/office/powerpoint/2010/main" xmlns="" val="20608595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C016794-11C2-46D9-A398-421F960C3EE3}" type="datetimeFigureOut">
              <a:rPr lang="en-GB" smtClean="0"/>
              <a:pPr/>
              <a:t>24/11/2023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D392986-1181-438F-B387-F720AEBF39C5}" type="slidenum">
              <a:rPr lang="en-GB" smtClean="0"/>
              <a:pPr/>
              <a:t>‹#›</a:t>
            </a:fld>
            <a:endParaRPr lang="en-GB"/>
          </a:p>
        </p:txBody>
      </p:sp>
    </p:spTree>
    <p:extLst>
      <p:ext uri="{BB962C8B-B14F-4D97-AF65-F5344CB8AC3E}">
        <p14:creationId xmlns:p14="http://schemas.microsoft.com/office/powerpoint/2010/main" xmlns="" val="41605663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C016794-11C2-46D9-A398-421F960C3EE3}" type="datetimeFigureOut">
              <a:rPr lang="en-GB" smtClean="0"/>
              <a:pPr/>
              <a:t>24/11/2023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D392986-1181-438F-B387-F720AEBF39C5}" type="slidenum">
              <a:rPr lang="en-GB" smtClean="0"/>
              <a:pPr/>
              <a:t>‹#›</a:t>
            </a:fld>
            <a:endParaRPr lang="en-GB"/>
          </a:p>
        </p:txBody>
      </p:sp>
    </p:spTree>
    <p:extLst>
      <p:ext uri="{BB962C8B-B14F-4D97-AF65-F5344CB8AC3E}">
        <p14:creationId xmlns:p14="http://schemas.microsoft.com/office/powerpoint/2010/main" xmlns="" val="34163183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C016794-11C2-46D9-A398-421F960C3EE3}" type="datetimeFigureOut">
              <a:rPr lang="en-GB" smtClean="0"/>
              <a:pPr/>
              <a:t>24/11/2023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D392986-1181-438F-B387-F720AEBF39C5}" type="slidenum">
              <a:rPr lang="en-GB" smtClean="0"/>
              <a:pPr/>
              <a:t>‹#›</a:t>
            </a:fld>
            <a:endParaRPr lang="en-GB"/>
          </a:p>
        </p:txBody>
      </p:sp>
    </p:spTree>
    <p:extLst>
      <p:ext uri="{BB962C8B-B14F-4D97-AF65-F5344CB8AC3E}">
        <p14:creationId xmlns:p14="http://schemas.microsoft.com/office/powerpoint/2010/main" xmlns="" val="39471130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C016794-11C2-46D9-A398-421F960C3EE3}" type="datetimeFigureOut">
              <a:rPr lang="en-GB" smtClean="0"/>
              <a:pPr/>
              <a:t>24/11/2023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D392986-1181-438F-B387-F720AEBF39C5}" type="slidenum">
              <a:rPr lang="en-GB" smtClean="0"/>
              <a:pPr/>
              <a:t>‹#›</a:t>
            </a:fld>
            <a:endParaRPr lang="en-GB"/>
          </a:p>
        </p:txBody>
      </p:sp>
    </p:spTree>
    <p:extLst>
      <p:ext uri="{BB962C8B-B14F-4D97-AF65-F5344CB8AC3E}">
        <p14:creationId xmlns:p14="http://schemas.microsoft.com/office/powerpoint/2010/main" xmlns="" val="19963855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C016794-11C2-46D9-A398-421F960C3EE3}" type="datetimeFigureOut">
              <a:rPr lang="en-GB" smtClean="0"/>
              <a:pPr/>
              <a:t>24/11/2023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D392986-1181-438F-B387-F720AEBF39C5}" type="slidenum">
              <a:rPr lang="en-GB" smtClean="0"/>
              <a:pPr/>
              <a:t>‹#›</a:t>
            </a:fld>
            <a:endParaRPr lang="en-GB"/>
          </a:p>
        </p:txBody>
      </p:sp>
    </p:spTree>
    <p:extLst>
      <p:ext uri="{BB962C8B-B14F-4D97-AF65-F5344CB8AC3E}">
        <p14:creationId xmlns:p14="http://schemas.microsoft.com/office/powerpoint/2010/main" xmlns="" val="24403805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016794-11C2-46D9-A398-421F960C3EE3}" type="datetimeFigureOut">
              <a:rPr lang="en-GB" smtClean="0"/>
              <a:pPr/>
              <a:t>24/11/2023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D392986-1181-438F-B387-F720AEBF39C5}" type="slidenum">
              <a:rPr lang="en-GB" smtClean="0"/>
              <a:pPr/>
              <a:t>‹#›</a:t>
            </a:fld>
            <a:endParaRPr lang="en-GB"/>
          </a:p>
        </p:txBody>
      </p:sp>
    </p:spTree>
    <p:extLst>
      <p:ext uri="{BB962C8B-B14F-4D97-AF65-F5344CB8AC3E}">
        <p14:creationId xmlns:p14="http://schemas.microsoft.com/office/powerpoint/2010/main" xmlns="" val="15730297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C016794-11C2-46D9-A398-421F960C3EE3}" type="datetimeFigureOut">
              <a:rPr lang="en-GB" smtClean="0"/>
              <a:pPr/>
              <a:t>24/11/2023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D392986-1181-438F-B387-F720AEBF39C5}" type="slidenum">
              <a:rPr lang="en-GB" smtClean="0"/>
              <a:pPr/>
              <a:t>‹#›</a:t>
            </a:fld>
            <a:endParaRPr lang="en-GB"/>
          </a:p>
        </p:txBody>
      </p:sp>
    </p:spTree>
    <p:extLst>
      <p:ext uri="{BB962C8B-B14F-4D97-AF65-F5344CB8AC3E}">
        <p14:creationId xmlns:p14="http://schemas.microsoft.com/office/powerpoint/2010/main" xmlns="" val="28657030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C016794-11C2-46D9-A398-421F960C3EE3}" type="datetimeFigureOut">
              <a:rPr lang="en-GB" smtClean="0"/>
              <a:pPr/>
              <a:t>24/11/2023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D392986-1181-438F-B387-F720AEBF39C5}" type="slidenum">
              <a:rPr lang="en-GB" smtClean="0"/>
              <a:pPr/>
              <a:t>‹#›</a:t>
            </a:fld>
            <a:endParaRPr lang="en-GB"/>
          </a:p>
        </p:txBody>
      </p:sp>
    </p:spTree>
    <p:extLst>
      <p:ext uri="{BB962C8B-B14F-4D97-AF65-F5344CB8AC3E}">
        <p14:creationId xmlns:p14="http://schemas.microsoft.com/office/powerpoint/2010/main" xmlns="" val="29718853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C016794-11C2-46D9-A398-421F960C3EE3}" type="datetimeFigureOut">
              <a:rPr lang="en-GB" smtClean="0"/>
              <a:pPr/>
              <a:t>24/11/2023</a:t>
            </a:fld>
            <a:endParaRPr lang="en-GB"/>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CD392986-1181-438F-B387-F720AEBF39C5}" type="slidenum">
              <a:rPr lang="en-GB" smtClean="0"/>
              <a:pPr/>
              <a:t>‹#›</a:t>
            </a:fld>
            <a:endParaRPr lang="en-GB"/>
          </a:p>
        </p:txBody>
      </p:sp>
    </p:spTree>
    <p:extLst>
      <p:ext uri="{BB962C8B-B14F-4D97-AF65-F5344CB8AC3E}">
        <p14:creationId xmlns:p14="http://schemas.microsoft.com/office/powerpoint/2010/main" xmlns="" val="2968170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296537" y="2404534"/>
            <a:ext cx="7977466" cy="1646302"/>
          </a:xfrm>
        </p:spPr>
        <p:txBody>
          <a:bodyPr/>
          <a:lstStyle/>
          <a:p>
            <a:r>
              <a:rPr lang="en-GB" dirty="0">
                <a:ln w="0"/>
                <a:solidFill>
                  <a:schemeClr val="tx1"/>
                </a:solidFill>
                <a:effectLst>
                  <a:outerShdw sx="1000" sy="1000" algn="tl" rotWithShape="0">
                    <a:schemeClr val="dk1"/>
                  </a:outerShdw>
                </a:effectLst>
                <a:latin typeface="Helvetica" panose="020B0604020202020204" pitchFamily="34" charset="0"/>
                <a:cs typeface="Helvetica" panose="020B0604020202020204" pitchFamily="34" charset="0"/>
              </a:rPr>
              <a:t>CORPORATE BRIEFING SESSION</a:t>
            </a:r>
          </a:p>
        </p:txBody>
      </p:sp>
      <p:sp>
        <p:nvSpPr>
          <p:cNvPr id="3" name="Subtitle 2"/>
          <p:cNvSpPr>
            <a:spLocks noGrp="1"/>
          </p:cNvSpPr>
          <p:nvPr>
            <p:ph type="subTitle" idx="1"/>
          </p:nvPr>
        </p:nvSpPr>
        <p:spPr>
          <a:xfrm>
            <a:off x="2021305" y="4050833"/>
            <a:ext cx="7252698" cy="1482833"/>
          </a:xfrm>
          <a:solidFill>
            <a:schemeClr val="bg1"/>
          </a:solidFill>
          <a:ln>
            <a:noFill/>
          </a:ln>
        </p:spPr>
        <p:txBody>
          <a:bodyPr>
            <a:noAutofit/>
          </a:bodyPr>
          <a:lstStyle/>
          <a:p>
            <a:pPr>
              <a:lnSpc>
                <a:spcPct val="200000"/>
              </a:lnSpc>
            </a:pPr>
            <a:r>
              <a:rPr lang="en-GB" sz="2000" dirty="0">
                <a:ln w="0">
                  <a:solidFill>
                    <a:srgbClr val="FFC000"/>
                  </a:solidFill>
                </a:ln>
                <a:solidFill>
                  <a:srgbClr val="FFC000"/>
                </a:solidFill>
                <a:latin typeface="Helvetica" panose="020B0604020202020204" pitchFamily="34" charset="0"/>
                <a:cs typeface="Helvetica" panose="020B0604020202020204" pitchFamily="34" charset="0"/>
              </a:rPr>
              <a:t>For the Year Ended June 30, </a:t>
            </a:r>
            <a:r>
              <a:rPr lang="en-GB" sz="2000" dirty="0" smtClean="0">
                <a:ln w="0">
                  <a:solidFill>
                    <a:srgbClr val="FFC000"/>
                  </a:solidFill>
                </a:ln>
                <a:solidFill>
                  <a:srgbClr val="FFC000"/>
                </a:solidFill>
                <a:latin typeface="Helvetica" panose="020B0604020202020204" pitchFamily="34" charset="0"/>
                <a:cs typeface="Helvetica" panose="020B0604020202020204" pitchFamily="34" charset="0"/>
              </a:rPr>
              <a:t>2023</a:t>
            </a:r>
          </a:p>
          <a:p>
            <a:pPr>
              <a:lnSpc>
                <a:spcPct val="200000"/>
              </a:lnSpc>
            </a:pPr>
            <a:r>
              <a:rPr lang="en-GB" sz="3200" b="1" dirty="0" smtClean="0">
                <a:ln w="0"/>
                <a:solidFill>
                  <a:srgbClr val="FFC000"/>
                </a:solidFill>
                <a:effectLst>
                  <a:outerShdw sx="1000" sy="1000" algn="ctr" rotWithShape="0">
                    <a:srgbClr val="6E747A"/>
                  </a:outerShdw>
                </a:effectLst>
                <a:latin typeface="Helvetica" panose="020B0604020202020204" pitchFamily="34" charset="0"/>
                <a:cs typeface="Helvetica" panose="020B0604020202020204" pitchFamily="34" charset="0"/>
              </a:rPr>
              <a:t>Crescent Jute Products Limited</a:t>
            </a:r>
            <a:endParaRPr lang="en-GB" sz="3200" b="1" dirty="0">
              <a:ln w="0"/>
              <a:solidFill>
                <a:srgbClr val="FFC000"/>
              </a:solidFill>
              <a:effectLst>
                <a:outerShdw sx="1000" sy="1000" algn="ctr" rotWithShape="0">
                  <a:srgbClr val="6E747A"/>
                </a:outerShdw>
              </a:effectLst>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xmlns="" val="929941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60422"/>
            <a:ext cx="8596667" cy="1013285"/>
          </a:xfrm>
        </p:spPr>
        <p:txBody>
          <a:bodyPr>
            <a:normAutofit/>
          </a:bodyPr>
          <a:lstStyle/>
          <a:p>
            <a:r>
              <a:rPr lang="en-GB" sz="2000" dirty="0">
                <a:solidFill>
                  <a:srgbClr val="FFC000"/>
                </a:solidFill>
                <a:latin typeface="Helvetica" panose="020B0604020202020204" pitchFamily="34" charset="0"/>
                <a:cs typeface="Helvetica" panose="020B0604020202020204" pitchFamily="34" charset="0"/>
              </a:rPr>
              <a:t>FINANCIAL PERFORMANCE</a:t>
            </a:r>
            <a:br>
              <a:rPr lang="en-GB" sz="2000" dirty="0">
                <a:solidFill>
                  <a:srgbClr val="FFC000"/>
                </a:solidFill>
                <a:latin typeface="Helvetica" panose="020B0604020202020204" pitchFamily="34" charset="0"/>
                <a:cs typeface="Helvetica" panose="020B0604020202020204" pitchFamily="34" charset="0"/>
              </a:rPr>
            </a:br>
            <a:r>
              <a:rPr lang="en-GB" sz="2000" dirty="0">
                <a:solidFill>
                  <a:srgbClr val="FFC000"/>
                </a:solidFill>
                <a:latin typeface="Helvetica" panose="020B0604020202020204" pitchFamily="34" charset="0"/>
                <a:cs typeface="Helvetica" panose="020B0604020202020204" pitchFamily="34" charset="0"/>
              </a:rPr>
              <a:t>CORPORATE BRIEFING SESSION - CJPL</a:t>
            </a:r>
          </a:p>
        </p:txBody>
      </p:sp>
      <p:graphicFrame>
        <p:nvGraphicFramePr>
          <p:cNvPr id="20" name="Table 19">
            <a:extLst>
              <a:ext uri="{FF2B5EF4-FFF2-40B4-BE49-F238E27FC236}">
                <a16:creationId xmlns:a16="http://schemas.microsoft.com/office/drawing/2014/main" xmlns="" id="{0CEB58D8-19A3-C6A2-5FD6-44A5480C4F8B}"/>
              </a:ext>
            </a:extLst>
          </p:cNvPr>
          <p:cNvGraphicFramePr>
            <a:graphicFrameLocks noGrp="1"/>
          </p:cNvGraphicFramePr>
          <p:nvPr>
            <p:extLst>
              <p:ext uri="{D42A27DB-BD31-4B8C-83A1-F6EECF244321}">
                <p14:modId xmlns:p14="http://schemas.microsoft.com/office/powerpoint/2010/main" xmlns="" val="3498772099"/>
              </p:ext>
            </p:extLst>
          </p:nvPr>
        </p:nvGraphicFramePr>
        <p:xfrm>
          <a:off x="677334" y="914913"/>
          <a:ext cx="8308080" cy="2531745"/>
        </p:xfrm>
        <a:graphic>
          <a:graphicData uri="http://schemas.openxmlformats.org/drawingml/2006/table">
            <a:tbl>
              <a:tblPr>
                <a:tableStyleId>{5C22544A-7EE6-4342-B048-85BDC9FD1C3A}</a:tableStyleId>
              </a:tblPr>
              <a:tblGrid>
                <a:gridCol w="5039418">
                  <a:extLst>
                    <a:ext uri="{9D8B030D-6E8A-4147-A177-3AD203B41FA5}">
                      <a16:colId xmlns:a16="http://schemas.microsoft.com/office/drawing/2014/main" xmlns="" val="2654509213"/>
                    </a:ext>
                  </a:extLst>
                </a:gridCol>
                <a:gridCol w="3268662">
                  <a:extLst>
                    <a:ext uri="{9D8B030D-6E8A-4147-A177-3AD203B41FA5}">
                      <a16:colId xmlns:a16="http://schemas.microsoft.com/office/drawing/2014/main" xmlns="" val="2698701216"/>
                    </a:ext>
                  </a:extLst>
                </a:gridCol>
              </a:tblGrid>
              <a:tr h="228600">
                <a:tc>
                  <a:txBody>
                    <a:bodyPr/>
                    <a:lstStyle/>
                    <a:p>
                      <a:pPr algn="ctr" fontAlgn="ctr"/>
                      <a:r>
                        <a:rPr lang="en-US" sz="1600" u="none" strike="noStrike" dirty="0">
                          <a:effectLst/>
                        </a:rPr>
                        <a:t> </a:t>
                      </a:r>
                      <a:endParaRPr lang="en-US" sz="1600" b="0" i="1" u="none" strike="noStrike" dirty="0">
                        <a:effectLst/>
                        <a:latin typeface="Arial" panose="020B0604020202020204" pitchFamily="34" charset="0"/>
                      </a:endParaRPr>
                    </a:p>
                  </a:txBody>
                  <a:tcPr marL="9525" marR="9525" marT="9525" marB="0" anchor="ctr"/>
                </a:tc>
                <a:tc>
                  <a:txBody>
                    <a:bodyPr/>
                    <a:lstStyle/>
                    <a:p>
                      <a:pPr algn="ctr" fontAlgn="ctr"/>
                      <a:r>
                        <a:rPr lang="en-US" sz="1600" u="none" strike="noStrike">
                          <a:effectLst/>
                        </a:rPr>
                        <a:t>Period Ended</a:t>
                      </a:r>
                      <a:endParaRPr lang="en-US" sz="1600" b="0" i="1" u="none" strike="noStrike">
                        <a:effectLst/>
                        <a:latin typeface="Arial" panose="020B0604020202020204" pitchFamily="34" charset="0"/>
                      </a:endParaRPr>
                    </a:p>
                  </a:txBody>
                  <a:tcPr marL="9525" marR="9525" marT="9525" marB="0" anchor="ctr"/>
                </a:tc>
                <a:extLst>
                  <a:ext uri="{0D108BD9-81ED-4DB2-BD59-A6C34878D82A}">
                    <a16:rowId xmlns:a16="http://schemas.microsoft.com/office/drawing/2014/main" xmlns="" val="1612281912"/>
                  </a:ext>
                </a:extLst>
              </a:tr>
              <a:tr h="228600">
                <a:tc>
                  <a:txBody>
                    <a:bodyPr/>
                    <a:lstStyle/>
                    <a:p>
                      <a:pPr algn="l" fontAlgn="ctr"/>
                      <a:r>
                        <a:rPr lang="en-US" sz="1600" u="none" strike="noStrike">
                          <a:effectLst/>
                        </a:rPr>
                        <a:t> </a:t>
                      </a:r>
                      <a:endParaRPr lang="en-US" sz="1600" b="0" i="1" u="none" strike="noStrike">
                        <a:effectLst/>
                        <a:latin typeface="Arial" panose="020B0604020202020204" pitchFamily="34" charset="0"/>
                      </a:endParaRPr>
                    </a:p>
                  </a:txBody>
                  <a:tcPr marL="9525" marR="9525" marT="9525" marB="0" anchor="ctr"/>
                </a:tc>
                <a:tc>
                  <a:txBody>
                    <a:bodyPr/>
                    <a:lstStyle/>
                    <a:p>
                      <a:pPr algn="ctr" fontAlgn="ctr"/>
                      <a:r>
                        <a:rPr lang="en-US" sz="1600" u="none" strike="noStrike" dirty="0">
                          <a:effectLst/>
                        </a:rPr>
                        <a:t> June 30, </a:t>
                      </a:r>
                      <a:r>
                        <a:rPr lang="en-US" sz="1600" u="none" strike="noStrike" dirty="0" smtClean="0">
                          <a:effectLst/>
                        </a:rPr>
                        <a:t>2023</a:t>
                      </a:r>
                      <a:endParaRPr lang="en-US" sz="1600" b="0" i="1" u="none" strike="noStrike" dirty="0">
                        <a:effectLst/>
                        <a:latin typeface="Arial" panose="020B0604020202020204" pitchFamily="34" charset="0"/>
                      </a:endParaRPr>
                    </a:p>
                  </a:txBody>
                  <a:tcPr marL="9525" marR="9525" marT="9525" marB="0" anchor="ctr"/>
                </a:tc>
                <a:extLst>
                  <a:ext uri="{0D108BD9-81ED-4DB2-BD59-A6C34878D82A}">
                    <a16:rowId xmlns:a16="http://schemas.microsoft.com/office/drawing/2014/main" xmlns="" val="2873008500"/>
                  </a:ext>
                </a:extLst>
              </a:tr>
              <a:tr h="228600">
                <a:tc>
                  <a:txBody>
                    <a:bodyPr/>
                    <a:lstStyle/>
                    <a:p>
                      <a:pPr algn="l" fontAlgn="t"/>
                      <a:r>
                        <a:rPr lang="en-US" sz="1600" u="none" strike="noStrike">
                          <a:effectLst/>
                        </a:rPr>
                        <a:t>Other Income</a:t>
                      </a:r>
                      <a:endParaRPr lang="en-US" sz="1600" b="0" i="1" u="none" strike="noStrike">
                        <a:effectLst/>
                        <a:latin typeface="Arial" panose="020B0604020202020204" pitchFamily="34" charset="0"/>
                      </a:endParaRPr>
                    </a:p>
                  </a:txBody>
                  <a:tcPr marL="9525" marR="9525" marT="9525" marB="0"/>
                </a:tc>
                <a:tc>
                  <a:txBody>
                    <a:bodyPr/>
                    <a:lstStyle/>
                    <a:p>
                      <a:pPr algn="r" fontAlgn="ctr"/>
                      <a:r>
                        <a:rPr lang="en-US" sz="1600" u="none" strike="noStrike" dirty="0">
                          <a:effectLst/>
                        </a:rPr>
                        <a:t>                                        </a:t>
                      </a:r>
                      <a:r>
                        <a:rPr lang="en-US" sz="1600" u="none" strike="noStrike" dirty="0" smtClean="0">
                          <a:effectLst/>
                        </a:rPr>
                        <a:t>801 </a:t>
                      </a:r>
                      <a:endParaRPr lang="en-US" sz="1600" b="0" i="1" u="none" strike="noStrike" dirty="0">
                        <a:effectLst/>
                        <a:latin typeface="Arial" panose="020B0604020202020204" pitchFamily="34" charset="0"/>
                      </a:endParaRPr>
                    </a:p>
                  </a:txBody>
                  <a:tcPr marL="9525" marR="9525" marT="9525" marB="0" anchor="ctr"/>
                </a:tc>
                <a:extLst>
                  <a:ext uri="{0D108BD9-81ED-4DB2-BD59-A6C34878D82A}">
                    <a16:rowId xmlns:a16="http://schemas.microsoft.com/office/drawing/2014/main" xmlns="" val="1408483227"/>
                  </a:ext>
                </a:extLst>
              </a:tr>
              <a:tr h="295275">
                <a:tc>
                  <a:txBody>
                    <a:bodyPr/>
                    <a:lstStyle/>
                    <a:p>
                      <a:pPr algn="l" fontAlgn="t"/>
                      <a:r>
                        <a:rPr lang="en-US" sz="1600" u="none" strike="noStrike">
                          <a:effectLst/>
                        </a:rPr>
                        <a:t>Administrative Expenses</a:t>
                      </a:r>
                      <a:endParaRPr lang="en-US" sz="1600" b="0" i="1" u="none" strike="noStrike">
                        <a:effectLst/>
                        <a:latin typeface="Arial" panose="020B0604020202020204" pitchFamily="34" charset="0"/>
                      </a:endParaRPr>
                    </a:p>
                  </a:txBody>
                  <a:tcPr marL="9525" marR="9525" marT="9525" marB="0"/>
                </a:tc>
                <a:tc>
                  <a:txBody>
                    <a:bodyPr/>
                    <a:lstStyle/>
                    <a:p>
                      <a:pPr algn="r" fontAlgn="ctr"/>
                      <a:r>
                        <a:rPr lang="en-US" sz="1600" u="none" strike="noStrike" dirty="0">
                          <a:effectLst/>
                        </a:rPr>
                        <a:t>                                       </a:t>
                      </a:r>
                      <a:r>
                        <a:rPr lang="en-US" sz="1600" u="none" strike="noStrike" dirty="0" smtClean="0">
                          <a:effectLst/>
                        </a:rPr>
                        <a:t>(9,821)</a:t>
                      </a:r>
                      <a:endParaRPr lang="en-US" sz="1600" b="0" i="1" u="none" strike="noStrike" dirty="0">
                        <a:effectLst/>
                        <a:latin typeface="Arial" panose="020B0604020202020204" pitchFamily="34" charset="0"/>
                      </a:endParaRPr>
                    </a:p>
                  </a:txBody>
                  <a:tcPr marL="9525" marR="9525" marT="9525" marB="0" anchor="ctr"/>
                </a:tc>
                <a:extLst>
                  <a:ext uri="{0D108BD9-81ED-4DB2-BD59-A6C34878D82A}">
                    <a16:rowId xmlns:a16="http://schemas.microsoft.com/office/drawing/2014/main" xmlns="" val="769487512"/>
                  </a:ext>
                </a:extLst>
              </a:tr>
              <a:tr h="295275">
                <a:tc>
                  <a:txBody>
                    <a:bodyPr/>
                    <a:lstStyle/>
                    <a:p>
                      <a:pPr algn="l" fontAlgn="t"/>
                      <a:r>
                        <a:rPr lang="en-US" sz="1600" u="none" strike="noStrike">
                          <a:effectLst/>
                        </a:rPr>
                        <a:t>Other  Expenses</a:t>
                      </a:r>
                      <a:endParaRPr lang="en-US" sz="1600" b="0" i="0" u="none" strike="noStrike">
                        <a:effectLst/>
                        <a:latin typeface="Arial" panose="020B0604020202020204" pitchFamily="34" charset="0"/>
                      </a:endParaRPr>
                    </a:p>
                  </a:txBody>
                  <a:tcPr marL="9525" marR="9525" marT="9525" marB="0"/>
                </a:tc>
                <a:tc>
                  <a:txBody>
                    <a:bodyPr/>
                    <a:lstStyle/>
                    <a:p>
                      <a:pPr algn="r" fontAlgn="ctr"/>
                      <a:r>
                        <a:rPr lang="en-US" sz="1600" u="none" strike="noStrike" dirty="0">
                          <a:effectLst/>
                        </a:rPr>
                        <a:t>                                            </a:t>
                      </a:r>
                      <a:r>
                        <a:rPr lang="en-US" sz="1600" u="none" strike="noStrike" dirty="0" smtClean="0">
                          <a:effectLst/>
                        </a:rPr>
                        <a:t>0</a:t>
                      </a:r>
                      <a:endParaRPr lang="en-US" sz="1600" b="0" i="0" u="none" strike="noStrike" dirty="0">
                        <a:effectLst/>
                        <a:latin typeface="Arial" panose="020B0604020202020204" pitchFamily="34" charset="0"/>
                      </a:endParaRPr>
                    </a:p>
                  </a:txBody>
                  <a:tcPr marL="9525" marR="9525" marT="9525" marB="0" anchor="ctr"/>
                </a:tc>
                <a:extLst>
                  <a:ext uri="{0D108BD9-81ED-4DB2-BD59-A6C34878D82A}">
                    <a16:rowId xmlns:a16="http://schemas.microsoft.com/office/drawing/2014/main" xmlns="" val="2895028570"/>
                  </a:ext>
                </a:extLst>
              </a:tr>
              <a:tr h="295275">
                <a:tc>
                  <a:txBody>
                    <a:bodyPr/>
                    <a:lstStyle/>
                    <a:p>
                      <a:pPr algn="l" fontAlgn="t"/>
                      <a:r>
                        <a:rPr lang="en-US" sz="1600" u="none" strike="noStrike">
                          <a:effectLst/>
                        </a:rPr>
                        <a:t>Finance Cost</a:t>
                      </a:r>
                      <a:endParaRPr lang="en-US" sz="1600" b="0" i="0" u="none" strike="noStrike">
                        <a:effectLst/>
                        <a:latin typeface="Arial" panose="020B0604020202020204" pitchFamily="34" charset="0"/>
                      </a:endParaRPr>
                    </a:p>
                  </a:txBody>
                  <a:tcPr marL="9525" marR="9525" marT="9525" marB="0"/>
                </a:tc>
                <a:tc>
                  <a:txBody>
                    <a:bodyPr/>
                    <a:lstStyle/>
                    <a:p>
                      <a:pPr algn="r" fontAlgn="ctr"/>
                      <a:r>
                        <a:rPr lang="en-US" sz="1600" u="none" strike="noStrike" dirty="0">
                          <a:effectLst/>
                        </a:rPr>
                        <a:t>                                         </a:t>
                      </a:r>
                      <a:r>
                        <a:rPr lang="en-US" sz="1600" u="none" strike="noStrike" dirty="0" smtClean="0">
                          <a:effectLst/>
                        </a:rPr>
                        <a:t>(34)</a:t>
                      </a:r>
                      <a:endParaRPr lang="en-US" sz="1600" b="0" i="0" u="none" strike="noStrike" dirty="0">
                        <a:effectLst/>
                        <a:latin typeface="Arial" panose="020B0604020202020204" pitchFamily="34" charset="0"/>
                      </a:endParaRPr>
                    </a:p>
                  </a:txBody>
                  <a:tcPr marL="9525" marR="9525" marT="9525" marB="0" anchor="ctr"/>
                </a:tc>
                <a:extLst>
                  <a:ext uri="{0D108BD9-81ED-4DB2-BD59-A6C34878D82A}">
                    <a16:rowId xmlns:a16="http://schemas.microsoft.com/office/drawing/2014/main" xmlns="" val="3870404748"/>
                  </a:ext>
                </a:extLst>
              </a:tr>
              <a:tr h="295275">
                <a:tc>
                  <a:txBody>
                    <a:bodyPr/>
                    <a:lstStyle/>
                    <a:p>
                      <a:pPr algn="l" fontAlgn="t"/>
                      <a:r>
                        <a:rPr lang="en-US" sz="1600" u="none" strike="noStrike" dirty="0">
                          <a:effectLst/>
                        </a:rPr>
                        <a:t>Profit / (Loss) Before Taxation</a:t>
                      </a:r>
                      <a:endParaRPr lang="en-US" sz="1600" b="0" i="1" u="none" strike="noStrike" dirty="0">
                        <a:effectLst/>
                        <a:latin typeface="Arial" panose="020B0604020202020204" pitchFamily="34" charset="0"/>
                      </a:endParaRPr>
                    </a:p>
                  </a:txBody>
                  <a:tcPr marL="9525" marR="9525" marT="9525" marB="0"/>
                </a:tc>
                <a:tc>
                  <a:txBody>
                    <a:bodyPr/>
                    <a:lstStyle/>
                    <a:p>
                      <a:pPr algn="r" fontAlgn="ctr"/>
                      <a:r>
                        <a:rPr lang="en-US" sz="1600" u="none" strike="noStrike" dirty="0">
                          <a:effectLst/>
                        </a:rPr>
                        <a:t>                                        </a:t>
                      </a:r>
                      <a:r>
                        <a:rPr lang="en-US" sz="1600" u="none" strike="noStrike" dirty="0" smtClean="0">
                          <a:effectLst/>
                        </a:rPr>
                        <a:t>(9,055)</a:t>
                      </a:r>
                      <a:endParaRPr lang="en-US" sz="1600" b="0" i="1" u="none" strike="noStrike" dirty="0">
                        <a:effectLst/>
                        <a:latin typeface="Arial" panose="020B0604020202020204" pitchFamily="34" charset="0"/>
                      </a:endParaRPr>
                    </a:p>
                  </a:txBody>
                  <a:tcPr marL="9525" marR="9525" marT="9525" marB="0" anchor="ctr"/>
                </a:tc>
                <a:extLst>
                  <a:ext uri="{0D108BD9-81ED-4DB2-BD59-A6C34878D82A}">
                    <a16:rowId xmlns:a16="http://schemas.microsoft.com/office/drawing/2014/main" xmlns="" val="1718102145"/>
                  </a:ext>
                </a:extLst>
              </a:tr>
              <a:tr h="295275">
                <a:tc>
                  <a:txBody>
                    <a:bodyPr/>
                    <a:lstStyle/>
                    <a:p>
                      <a:pPr algn="l" fontAlgn="t"/>
                      <a:r>
                        <a:rPr lang="en-US" sz="1600" u="none" strike="noStrike" dirty="0">
                          <a:effectLst/>
                        </a:rPr>
                        <a:t>Taxation</a:t>
                      </a:r>
                      <a:endParaRPr lang="en-US" sz="1600" b="0" i="1" u="none" strike="noStrike" dirty="0">
                        <a:effectLst/>
                        <a:latin typeface="Arial" panose="020B0604020202020204" pitchFamily="34" charset="0"/>
                      </a:endParaRPr>
                    </a:p>
                  </a:txBody>
                  <a:tcPr marL="9525" marR="9525" marT="9525" marB="0"/>
                </a:tc>
                <a:tc>
                  <a:txBody>
                    <a:bodyPr/>
                    <a:lstStyle/>
                    <a:p>
                      <a:pPr algn="r" fontAlgn="ctr"/>
                      <a:r>
                        <a:rPr lang="en-US" sz="1600" u="none" strike="noStrike" dirty="0">
                          <a:effectLst/>
                        </a:rPr>
                        <a:t>                                            </a:t>
                      </a:r>
                      <a:r>
                        <a:rPr lang="en-US" sz="1600" u="none" strike="noStrike" dirty="0" smtClean="0">
                          <a:effectLst/>
                        </a:rPr>
                        <a:t>(107)</a:t>
                      </a:r>
                      <a:endParaRPr lang="en-US" sz="1600" b="0" i="1" u="none" strike="noStrike" dirty="0">
                        <a:effectLst/>
                        <a:latin typeface="Arial" panose="020B0604020202020204" pitchFamily="34" charset="0"/>
                      </a:endParaRPr>
                    </a:p>
                  </a:txBody>
                  <a:tcPr marL="9525" marR="9525" marT="9525" marB="0" anchor="ctr"/>
                </a:tc>
                <a:extLst>
                  <a:ext uri="{0D108BD9-81ED-4DB2-BD59-A6C34878D82A}">
                    <a16:rowId xmlns:a16="http://schemas.microsoft.com/office/drawing/2014/main" xmlns="" val="2362351399"/>
                  </a:ext>
                </a:extLst>
              </a:tr>
              <a:tr h="295275">
                <a:tc>
                  <a:txBody>
                    <a:bodyPr/>
                    <a:lstStyle/>
                    <a:p>
                      <a:pPr algn="l" fontAlgn="t"/>
                      <a:r>
                        <a:rPr lang="en-US" sz="1600" u="none" strike="noStrike" dirty="0">
                          <a:effectLst/>
                        </a:rPr>
                        <a:t>Profit / (Loss) After Taxation</a:t>
                      </a:r>
                      <a:endParaRPr lang="en-US" sz="1600" b="1" i="1" u="none" strike="noStrike" dirty="0">
                        <a:effectLst/>
                        <a:latin typeface="Arial" panose="020B0604020202020204" pitchFamily="34" charset="0"/>
                      </a:endParaRPr>
                    </a:p>
                  </a:txBody>
                  <a:tcPr marL="9525" marR="9525" marT="9525" marB="0"/>
                </a:tc>
                <a:tc>
                  <a:txBody>
                    <a:bodyPr/>
                    <a:lstStyle/>
                    <a:p>
                      <a:pPr algn="r" fontAlgn="ctr"/>
                      <a:r>
                        <a:rPr lang="en-US" sz="1600" u="none" strike="noStrike" dirty="0">
                          <a:effectLst/>
                        </a:rPr>
                        <a:t>                                        </a:t>
                      </a:r>
                      <a:r>
                        <a:rPr lang="en-US" sz="1600" u="none" strike="noStrike" dirty="0" smtClean="0">
                          <a:effectLst/>
                        </a:rPr>
                        <a:t>(9,162) </a:t>
                      </a:r>
                      <a:endParaRPr lang="en-US" sz="1600" b="1" i="1" u="none" strike="noStrike" dirty="0">
                        <a:effectLst/>
                        <a:latin typeface="Arial" panose="020B0604020202020204" pitchFamily="34" charset="0"/>
                      </a:endParaRPr>
                    </a:p>
                  </a:txBody>
                  <a:tcPr marL="9525" marR="9525" marT="9525" marB="0" anchor="ctr"/>
                </a:tc>
                <a:extLst>
                  <a:ext uri="{0D108BD9-81ED-4DB2-BD59-A6C34878D82A}">
                    <a16:rowId xmlns:a16="http://schemas.microsoft.com/office/drawing/2014/main" xmlns="" val="570824982"/>
                  </a:ext>
                </a:extLst>
              </a:tr>
            </a:tbl>
          </a:graphicData>
        </a:graphic>
      </p:graphicFrame>
      <p:sp>
        <p:nvSpPr>
          <p:cNvPr id="22" name="Content Placeholder 2">
            <a:extLst>
              <a:ext uri="{FF2B5EF4-FFF2-40B4-BE49-F238E27FC236}">
                <a16:creationId xmlns:a16="http://schemas.microsoft.com/office/drawing/2014/main" xmlns="" id="{D304C65C-ACB7-D167-C76F-9800C02F44D0}"/>
              </a:ext>
            </a:extLst>
          </p:cNvPr>
          <p:cNvSpPr>
            <a:spLocks noGrp="1"/>
          </p:cNvSpPr>
          <p:nvPr>
            <p:ph idx="1"/>
          </p:nvPr>
        </p:nvSpPr>
        <p:spPr>
          <a:xfrm>
            <a:off x="677334" y="5206521"/>
            <a:ext cx="8128249" cy="1039534"/>
          </a:xfrm>
        </p:spPr>
        <p:txBody>
          <a:bodyPr>
            <a:normAutofit/>
          </a:bodyPr>
          <a:lstStyle/>
          <a:p>
            <a:pPr>
              <a:buClr>
                <a:schemeClr val="tx1">
                  <a:lumMod val="75000"/>
                  <a:lumOff val="25000"/>
                </a:schemeClr>
              </a:buClr>
              <a:buFont typeface="Arial" panose="020B0604020202020204" pitchFamily="34" charset="0"/>
              <a:buChar char="•"/>
            </a:pPr>
            <a:r>
              <a:rPr lang="en-GB" dirty="0">
                <a:latin typeface="Helvetica" panose="020B0604020202020204" pitchFamily="34" charset="0"/>
                <a:cs typeface="Helvetica" panose="020B0604020202020204" pitchFamily="34" charset="0"/>
              </a:rPr>
              <a:t>No </a:t>
            </a:r>
            <a:r>
              <a:rPr lang="en-GB" dirty="0" smtClean="0">
                <a:latin typeface="Helvetica" panose="020B0604020202020204" pitchFamily="34" charset="0"/>
                <a:cs typeface="Helvetica" panose="020B0604020202020204" pitchFamily="34" charset="0"/>
              </a:rPr>
              <a:t>revenue </a:t>
            </a:r>
            <a:r>
              <a:rPr lang="en-GB" dirty="0">
                <a:latin typeface="Helvetica" panose="020B0604020202020204" pitchFamily="34" charset="0"/>
                <a:cs typeface="Helvetica" panose="020B0604020202020204" pitchFamily="34" charset="0"/>
              </a:rPr>
              <a:t>in FY </a:t>
            </a:r>
            <a:r>
              <a:rPr lang="en-GB" dirty="0" smtClean="0">
                <a:latin typeface="Helvetica" panose="020B0604020202020204" pitchFamily="34" charset="0"/>
                <a:cs typeface="Helvetica" panose="020B0604020202020204" pitchFamily="34" charset="0"/>
              </a:rPr>
              <a:t>22-23 </a:t>
            </a:r>
            <a:r>
              <a:rPr lang="en-GB" dirty="0">
                <a:latin typeface="Helvetica" panose="020B0604020202020204" pitchFamily="34" charset="0"/>
                <a:cs typeface="Helvetica" panose="020B0604020202020204" pitchFamily="34" charset="0"/>
              </a:rPr>
              <a:t>as company is non operational. The other income is mainly due to Profit </a:t>
            </a:r>
            <a:r>
              <a:rPr lang="en-GB" dirty="0" smtClean="0">
                <a:latin typeface="Helvetica" panose="020B0604020202020204" pitchFamily="34" charset="0"/>
                <a:cs typeface="Helvetica" panose="020B0604020202020204" pitchFamily="34" charset="0"/>
              </a:rPr>
              <a:t>on bank  Account .</a:t>
            </a:r>
            <a:endParaRPr lang="en-GB" dirty="0">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xmlns="" val="29972632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96537" y="2404534"/>
            <a:ext cx="7977466" cy="1646302"/>
          </a:xfrm>
        </p:spPr>
        <p:txBody>
          <a:bodyPr/>
          <a:lstStyle/>
          <a:p>
            <a:r>
              <a:rPr lang="en-GB" dirty="0">
                <a:ln w="0"/>
                <a:solidFill>
                  <a:schemeClr val="tx1"/>
                </a:solidFill>
                <a:effectLst>
                  <a:outerShdw sx="1000" sy="1000" algn="tl" rotWithShape="0">
                    <a:schemeClr val="dk1"/>
                  </a:outerShdw>
                </a:effectLst>
                <a:latin typeface="Helvetica" panose="020B0604020202020204" pitchFamily="34" charset="0"/>
                <a:cs typeface="Helvetica" panose="020B0604020202020204" pitchFamily="34" charset="0"/>
              </a:rPr>
              <a:t>STOCK INFORMATION</a:t>
            </a:r>
            <a:br>
              <a:rPr lang="en-GB" dirty="0">
                <a:ln w="0"/>
                <a:solidFill>
                  <a:schemeClr val="tx1"/>
                </a:solidFill>
                <a:effectLst>
                  <a:outerShdw sx="1000" sy="1000" algn="tl" rotWithShape="0">
                    <a:schemeClr val="dk1"/>
                  </a:outerShdw>
                </a:effectLst>
                <a:latin typeface="Helvetica" panose="020B0604020202020204" pitchFamily="34" charset="0"/>
                <a:cs typeface="Helvetica" panose="020B0604020202020204" pitchFamily="34" charset="0"/>
              </a:rPr>
            </a:br>
            <a:endParaRPr lang="en-GB" dirty="0">
              <a:ln w="0"/>
              <a:solidFill>
                <a:schemeClr val="tx1"/>
              </a:solidFill>
              <a:effectLst>
                <a:outerShdw sx="1000" sy="1000" algn="tl" rotWithShape="0">
                  <a:schemeClr val="dk1"/>
                </a:outerShdw>
              </a:effectLst>
              <a:latin typeface="Helvetica" panose="020B0604020202020204" pitchFamily="34" charset="0"/>
              <a:cs typeface="Helvetica" panose="020B0604020202020204" pitchFamily="34" charset="0"/>
            </a:endParaRPr>
          </a:p>
        </p:txBody>
      </p:sp>
      <p:sp>
        <p:nvSpPr>
          <p:cNvPr id="3" name="Subtitle 2"/>
          <p:cNvSpPr>
            <a:spLocks noGrp="1"/>
          </p:cNvSpPr>
          <p:nvPr>
            <p:ph type="subTitle" idx="1"/>
          </p:nvPr>
        </p:nvSpPr>
        <p:spPr>
          <a:xfrm>
            <a:off x="2021305" y="4050833"/>
            <a:ext cx="7252698" cy="1482833"/>
          </a:xfrm>
          <a:solidFill>
            <a:schemeClr val="bg1"/>
          </a:solidFill>
          <a:ln>
            <a:noFill/>
          </a:ln>
        </p:spPr>
        <p:txBody>
          <a:bodyPr>
            <a:noAutofit/>
          </a:bodyPr>
          <a:lstStyle/>
          <a:p>
            <a:r>
              <a:rPr lang="en-GB" sz="3200" b="1" dirty="0">
                <a:ln w="0"/>
                <a:solidFill>
                  <a:srgbClr val="FFC000"/>
                </a:solidFill>
                <a:effectLst>
                  <a:outerShdw sx="1000" sy="1000" algn="ctr" rotWithShape="0">
                    <a:srgbClr val="6E747A"/>
                  </a:outerShdw>
                </a:effectLst>
                <a:latin typeface="Helvetica" panose="020B0604020202020204" pitchFamily="34" charset="0"/>
                <a:cs typeface="Helvetica" panose="020B0604020202020204" pitchFamily="34" charset="0"/>
              </a:rPr>
              <a:t>CORPORATE BREIFING</a:t>
            </a:r>
          </a:p>
          <a:p>
            <a:r>
              <a:rPr lang="en-GB" sz="2500" b="1" dirty="0">
                <a:ln w="0"/>
                <a:solidFill>
                  <a:srgbClr val="FFC000"/>
                </a:solidFill>
                <a:effectLst>
                  <a:outerShdw sx="1000" sy="1000" algn="ctr" rotWithShape="0">
                    <a:srgbClr val="6E747A"/>
                  </a:outerShdw>
                </a:effectLst>
                <a:latin typeface="Helvetica" panose="020B0604020202020204" pitchFamily="34" charset="0"/>
                <a:cs typeface="Helvetica" panose="020B0604020202020204" pitchFamily="34" charset="0"/>
              </a:rPr>
              <a:t>FOR FY </a:t>
            </a:r>
            <a:r>
              <a:rPr lang="en-GB" sz="2500" b="1" dirty="0" smtClean="0">
                <a:ln w="0"/>
                <a:solidFill>
                  <a:srgbClr val="FFC000"/>
                </a:solidFill>
                <a:effectLst>
                  <a:outerShdw sx="1000" sy="1000" algn="ctr" rotWithShape="0">
                    <a:srgbClr val="6E747A"/>
                  </a:outerShdw>
                </a:effectLst>
                <a:latin typeface="Helvetica" panose="020B0604020202020204" pitchFamily="34" charset="0"/>
                <a:cs typeface="Helvetica" panose="020B0604020202020204" pitchFamily="34" charset="0"/>
              </a:rPr>
              <a:t>2022-23</a:t>
            </a:r>
            <a:endParaRPr lang="en-GB" sz="2500" b="1" dirty="0">
              <a:ln w="0"/>
              <a:solidFill>
                <a:srgbClr val="FFC000"/>
              </a:solidFill>
              <a:effectLst>
                <a:outerShdw sx="1000" sy="1000" algn="ctr" rotWithShape="0">
                  <a:srgbClr val="6E747A"/>
                </a:outerShdw>
              </a:effectLst>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xmlns="" val="5751666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110257"/>
            <a:ext cx="8596667" cy="1013285"/>
          </a:xfrm>
        </p:spPr>
        <p:txBody>
          <a:bodyPr>
            <a:normAutofit/>
          </a:bodyPr>
          <a:lstStyle/>
          <a:p>
            <a:r>
              <a:rPr lang="en-GB" sz="2000" dirty="0">
                <a:solidFill>
                  <a:srgbClr val="FFC000"/>
                </a:solidFill>
                <a:latin typeface="Helvetica" panose="020B0604020202020204" pitchFamily="34" charset="0"/>
                <a:cs typeface="Helvetica" panose="020B0604020202020204" pitchFamily="34" charset="0"/>
              </a:rPr>
              <a:t>STOCK INFORMATION</a:t>
            </a:r>
            <a:br>
              <a:rPr lang="en-GB" sz="2000" dirty="0">
                <a:solidFill>
                  <a:srgbClr val="FFC000"/>
                </a:solidFill>
                <a:latin typeface="Helvetica" panose="020B0604020202020204" pitchFamily="34" charset="0"/>
                <a:cs typeface="Helvetica" panose="020B0604020202020204" pitchFamily="34" charset="0"/>
              </a:rPr>
            </a:br>
            <a:r>
              <a:rPr lang="en-GB" sz="2000" dirty="0">
                <a:solidFill>
                  <a:srgbClr val="FFC000"/>
                </a:solidFill>
                <a:latin typeface="Helvetica" panose="020B0604020202020204" pitchFamily="34" charset="0"/>
                <a:cs typeface="Helvetica" panose="020B0604020202020204" pitchFamily="34" charset="0"/>
              </a:rPr>
              <a:t>CORPORATE BRIEFING SESSION - CJPL</a:t>
            </a:r>
          </a:p>
        </p:txBody>
      </p:sp>
      <p:sp>
        <p:nvSpPr>
          <p:cNvPr id="8" name="Content Placeholder 2">
            <a:extLst>
              <a:ext uri="{FF2B5EF4-FFF2-40B4-BE49-F238E27FC236}">
                <a16:creationId xmlns:a16="http://schemas.microsoft.com/office/drawing/2014/main" xmlns="" id="{C012946D-DE30-6CFF-7D71-3F83AD0068FE}"/>
              </a:ext>
            </a:extLst>
          </p:cNvPr>
          <p:cNvSpPr>
            <a:spLocks noGrp="1"/>
          </p:cNvSpPr>
          <p:nvPr>
            <p:ph idx="1"/>
          </p:nvPr>
        </p:nvSpPr>
        <p:spPr>
          <a:xfrm>
            <a:off x="677334" y="1173707"/>
            <a:ext cx="8596668" cy="4471869"/>
          </a:xfrm>
        </p:spPr>
        <p:txBody>
          <a:bodyPr/>
          <a:lstStyle/>
          <a:p>
            <a:pPr>
              <a:buClr>
                <a:schemeClr val="tx1">
                  <a:lumMod val="75000"/>
                  <a:lumOff val="25000"/>
                </a:schemeClr>
              </a:buClr>
              <a:buFont typeface="Wingdings" panose="05000000000000000000" pitchFamily="2" charset="2"/>
              <a:buChar char="§"/>
            </a:pPr>
            <a:endParaRPr lang="en-GB" sz="1000" dirty="0">
              <a:latin typeface="Helvetica" panose="020B0604020202020204" pitchFamily="34" charset="0"/>
              <a:cs typeface="Helvetica" panose="020B0604020202020204" pitchFamily="34" charset="0"/>
            </a:endParaRPr>
          </a:p>
          <a:p>
            <a:pPr marR="0" algn="just">
              <a:spcBef>
                <a:spcPts val="0"/>
              </a:spcBef>
              <a:spcAft>
                <a:spcPts val="0"/>
              </a:spcAft>
              <a:buFont typeface="Arial" panose="020B0604020202020204" pitchFamily="34" charset="0"/>
              <a:buChar char="•"/>
            </a:pPr>
            <a:r>
              <a:rPr lang="en-US" sz="1800" dirty="0">
                <a:effectLst/>
                <a:latin typeface="Arial" panose="020B0604020202020204" pitchFamily="34" charset="0"/>
                <a:ea typeface="Calibri" panose="020F0502020204030204" pitchFamily="34" charset="0"/>
                <a:cs typeface="Arial" panose="020B0604020202020204" pitchFamily="34" charset="0"/>
              </a:rPr>
              <a:t>Accounts for the year ended June 30, </a:t>
            </a:r>
            <a:r>
              <a:rPr lang="en-US" sz="1800" dirty="0" smtClean="0">
                <a:effectLst/>
                <a:latin typeface="Arial" panose="020B0604020202020204" pitchFamily="34" charset="0"/>
                <a:ea typeface="Calibri" panose="020F0502020204030204" pitchFamily="34" charset="0"/>
                <a:cs typeface="Arial" panose="020B0604020202020204" pitchFamily="34" charset="0"/>
              </a:rPr>
              <a:t>2023 show </a:t>
            </a:r>
            <a:r>
              <a:rPr lang="en-US" sz="1800" dirty="0">
                <a:effectLst/>
                <a:latin typeface="Arial" panose="020B0604020202020204" pitchFamily="34" charset="0"/>
                <a:ea typeface="Calibri" panose="020F0502020204030204" pitchFamily="34" charset="0"/>
                <a:cs typeface="Arial" panose="020B0604020202020204" pitchFamily="34" charset="0"/>
              </a:rPr>
              <a:t>a </a:t>
            </a:r>
            <a:r>
              <a:rPr lang="en-US" dirty="0" smtClean="0">
                <a:latin typeface="Arial" panose="020B0604020202020204" pitchFamily="34" charset="0"/>
                <a:ea typeface="Calibri" panose="020F0502020204030204" pitchFamily="34" charset="0"/>
                <a:cs typeface="Arial" panose="020B0604020202020204" pitchFamily="34" charset="0"/>
              </a:rPr>
              <a:t>loss</a:t>
            </a:r>
            <a:r>
              <a:rPr lang="en-US" sz="1800" dirty="0" smtClean="0">
                <a:effectLst/>
                <a:latin typeface="Arial" panose="020B0604020202020204" pitchFamily="34" charset="0"/>
                <a:ea typeface="Calibri" panose="020F0502020204030204" pitchFamily="34" charset="0"/>
                <a:cs typeface="Arial" panose="020B0604020202020204" pitchFamily="34" charset="0"/>
              </a:rPr>
              <a:t> </a:t>
            </a:r>
            <a:r>
              <a:rPr lang="en-US" sz="1800" dirty="0">
                <a:effectLst/>
                <a:latin typeface="Arial" panose="020B0604020202020204" pitchFamily="34" charset="0"/>
                <a:ea typeface="Calibri" panose="020F0502020204030204" pitchFamily="34" charset="0"/>
                <a:cs typeface="Arial" panose="020B0604020202020204" pitchFamily="34" charset="0"/>
              </a:rPr>
              <a:t>of Rupees </a:t>
            </a:r>
            <a:r>
              <a:rPr lang="en-US" dirty="0" smtClean="0">
                <a:latin typeface="Arial" panose="020B0604020202020204" pitchFamily="34" charset="0"/>
                <a:ea typeface="Calibri" panose="020F0502020204030204" pitchFamily="34" charset="0"/>
                <a:cs typeface="Arial" panose="020B0604020202020204" pitchFamily="34" charset="0"/>
              </a:rPr>
              <a:t>9</a:t>
            </a:r>
            <a:r>
              <a:rPr lang="en-US" sz="1800" dirty="0" smtClean="0">
                <a:effectLst/>
                <a:latin typeface="Arial" panose="020B0604020202020204" pitchFamily="34" charset="0"/>
                <a:ea typeface="Calibri" panose="020F0502020204030204" pitchFamily="34" charset="0"/>
                <a:cs typeface="Arial" panose="020B0604020202020204" pitchFamily="34" charset="0"/>
              </a:rPr>
              <a:t>.16 </a:t>
            </a:r>
            <a:r>
              <a:rPr lang="en-US" sz="1800" dirty="0">
                <a:effectLst/>
                <a:latin typeface="Arial" panose="020B0604020202020204" pitchFamily="34" charset="0"/>
                <a:ea typeface="Calibri" panose="020F0502020204030204" pitchFamily="34" charset="0"/>
                <a:cs typeface="Arial" panose="020B0604020202020204" pitchFamily="34" charset="0"/>
              </a:rPr>
              <a:t>million, as compared to a profit of Rupees </a:t>
            </a:r>
            <a:r>
              <a:rPr lang="en-US" sz="1800" dirty="0" smtClean="0">
                <a:effectLst/>
                <a:latin typeface="Arial" panose="020B0604020202020204" pitchFamily="34" charset="0"/>
                <a:ea typeface="Calibri" panose="020F0502020204030204" pitchFamily="34" charset="0"/>
                <a:cs typeface="Arial" panose="020B0604020202020204" pitchFamily="34" charset="0"/>
              </a:rPr>
              <a:t>51.22 </a:t>
            </a:r>
            <a:r>
              <a:rPr lang="en-US" sz="1800" dirty="0">
                <a:effectLst/>
                <a:latin typeface="Arial" panose="020B0604020202020204" pitchFamily="34" charset="0"/>
                <a:ea typeface="Calibri" panose="020F0502020204030204" pitchFamily="34" charset="0"/>
                <a:cs typeface="Arial" panose="020B0604020202020204" pitchFamily="34" charset="0"/>
              </a:rPr>
              <a:t>million in the corresponding period in </a:t>
            </a:r>
            <a:r>
              <a:rPr lang="en-US" sz="1800" dirty="0" smtClean="0">
                <a:effectLst/>
                <a:latin typeface="Arial" panose="020B0604020202020204" pitchFamily="34" charset="0"/>
                <a:ea typeface="Calibri" panose="020F0502020204030204" pitchFamily="34" charset="0"/>
                <a:cs typeface="Arial" panose="020B0604020202020204" pitchFamily="34" charset="0"/>
              </a:rPr>
              <a:t>2022 </a:t>
            </a:r>
            <a:r>
              <a:rPr lang="en-US" sz="1800" dirty="0">
                <a:effectLst/>
                <a:latin typeface="Arial" panose="020B0604020202020204" pitchFamily="34" charset="0"/>
                <a:ea typeface="Calibri" panose="020F0502020204030204" pitchFamily="34" charset="0"/>
                <a:cs typeface="Arial" panose="020B0604020202020204" pitchFamily="34" charset="0"/>
              </a:rPr>
              <a:t>while the </a:t>
            </a:r>
            <a:r>
              <a:rPr lang="en-US" dirty="0" smtClean="0">
                <a:latin typeface="Arial" panose="020B0604020202020204" pitchFamily="34" charset="0"/>
                <a:ea typeface="Calibri" panose="020F0502020204030204" pitchFamily="34" charset="0"/>
                <a:cs typeface="Arial" panose="020B0604020202020204" pitchFamily="34" charset="0"/>
              </a:rPr>
              <a:t>loss</a:t>
            </a:r>
            <a:r>
              <a:rPr lang="en-US" sz="1800" dirty="0" smtClean="0">
                <a:effectLst/>
                <a:latin typeface="Arial" panose="020B0604020202020204" pitchFamily="34" charset="0"/>
                <a:ea typeface="Calibri" panose="020F0502020204030204" pitchFamily="34" charset="0"/>
                <a:cs typeface="Arial" panose="020B0604020202020204" pitchFamily="34" charset="0"/>
              </a:rPr>
              <a:t> </a:t>
            </a:r>
            <a:r>
              <a:rPr lang="en-US" sz="1800" dirty="0">
                <a:effectLst/>
                <a:latin typeface="Arial" panose="020B0604020202020204" pitchFamily="34" charset="0"/>
                <a:ea typeface="Calibri" panose="020F0502020204030204" pitchFamily="34" charset="0"/>
                <a:cs typeface="Arial" panose="020B0604020202020204" pitchFamily="34" charset="0"/>
              </a:rPr>
              <a:t>per share was </a:t>
            </a:r>
            <a:r>
              <a:rPr lang="en-US" sz="1800" dirty="0" smtClean="0">
                <a:effectLst/>
                <a:latin typeface="Arial" panose="020B0604020202020204" pitchFamily="34" charset="0"/>
                <a:ea typeface="Calibri" panose="020F0502020204030204" pitchFamily="34" charset="0"/>
                <a:cs typeface="Arial" panose="020B0604020202020204" pitchFamily="34" charset="0"/>
              </a:rPr>
              <a:t>(</a:t>
            </a:r>
            <a:r>
              <a:rPr lang="en-US" dirty="0" smtClean="0">
                <a:latin typeface="Arial" panose="020B0604020202020204" pitchFamily="34" charset="0"/>
                <a:ea typeface="Calibri" panose="020F0502020204030204" pitchFamily="34" charset="0"/>
                <a:cs typeface="Arial" panose="020B0604020202020204" pitchFamily="34" charset="0"/>
              </a:rPr>
              <a:t>0</a:t>
            </a:r>
            <a:r>
              <a:rPr lang="en-US" sz="1800" dirty="0" smtClean="0">
                <a:effectLst/>
                <a:latin typeface="Arial" panose="020B0604020202020204" pitchFamily="34" charset="0"/>
                <a:ea typeface="Calibri" panose="020F0502020204030204" pitchFamily="34" charset="0"/>
                <a:cs typeface="Arial" panose="020B0604020202020204" pitchFamily="34" charset="0"/>
              </a:rPr>
              <a:t>39)as </a:t>
            </a:r>
            <a:r>
              <a:rPr lang="en-US" sz="1800" dirty="0">
                <a:effectLst/>
                <a:latin typeface="Arial" panose="020B0604020202020204" pitchFamily="34" charset="0"/>
                <a:ea typeface="Calibri" panose="020F0502020204030204" pitchFamily="34" charset="0"/>
                <a:cs typeface="Arial" panose="020B0604020202020204" pitchFamily="34" charset="0"/>
              </a:rPr>
              <a:t>compared to last year’s profit per share of </a:t>
            </a:r>
            <a:r>
              <a:rPr lang="en-US" sz="1800" dirty="0" smtClean="0">
                <a:effectLst/>
                <a:latin typeface="Arial" panose="020B0604020202020204" pitchFamily="34" charset="0"/>
                <a:ea typeface="Calibri" panose="020F0502020204030204" pitchFamily="34" charset="0"/>
                <a:cs typeface="Arial" panose="020B0604020202020204" pitchFamily="34" charset="0"/>
              </a:rPr>
              <a:t>2.16. </a:t>
            </a:r>
            <a:r>
              <a:rPr lang="en-US" sz="1800" dirty="0">
                <a:effectLst/>
                <a:latin typeface="Arial" panose="020B0604020202020204" pitchFamily="34" charset="0"/>
                <a:ea typeface="Calibri" panose="020F0502020204030204" pitchFamily="34" charset="0"/>
                <a:cs typeface="Arial" panose="020B0604020202020204" pitchFamily="34" charset="0"/>
              </a:rPr>
              <a:t>This </a:t>
            </a:r>
            <a:r>
              <a:rPr lang="en-US" dirty="0" smtClean="0">
                <a:latin typeface="Arial" panose="020B0604020202020204" pitchFamily="34" charset="0"/>
                <a:ea typeface="Calibri" panose="020F0502020204030204" pitchFamily="34" charset="0"/>
                <a:cs typeface="Arial" panose="020B0604020202020204" pitchFamily="34" charset="0"/>
              </a:rPr>
              <a:t>loss </a:t>
            </a:r>
            <a:r>
              <a:rPr lang="en-US" sz="1800" dirty="0" smtClean="0">
                <a:effectLst/>
                <a:latin typeface="Arial" panose="020B0604020202020204" pitchFamily="34" charset="0"/>
                <a:ea typeface="Calibri" panose="020F0502020204030204" pitchFamily="34" charset="0"/>
                <a:cs typeface="Arial" panose="020B0604020202020204" pitchFamily="34" charset="0"/>
              </a:rPr>
              <a:t> </a:t>
            </a:r>
            <a:r>
              <a:rPr lang="en-US" sz="1800" dirty="0">
                <a:effectLst/>
                <a:latin typeface="Arial" panose="020B0604020202020204" pitchFamily="34" charset="0"/>
                <a:ea typeface="Calibri" panose="020F0502020204030204" pitchFamily="34" charset="0"/>
                <a:cs typeface="Arial" panose="020B0604020202020204" pitchFamily="34" charset="0"/>
              </a:rPr>
              <a:t>is primarily attributed to </a:t>
            </a:r>
            <a:r>
              <a:rPr lang="en-US" sz="1800" dirty="0" smtClean="0">
                <a:effectLst/>
                <a:latin typeface="Arial" panose="020B0604020202020204" pitchFamily="34" charset="0"/>
                <a:ea typeface="Calibri" panose="020F0502020204030204" pitchFamily="34" charset="0"/>
                <a:cs typeface="Arial" panose="020B0604020202020204" pitchFamily="34" charset="0"/>
              </a:rPr>
              <a:t> the </a:t>
            </a:r>
            <a:r>
              <a:rPr lang="en-US" sz="1800" dirty="0">
                <a:effectLst/>
                <a:latin typeface="Arial" panose="020B0604020202020204" pitchFamily="34" charset="0"/>
                <a:ea typeface="Calibri" panose="020F0502020204030204" pitchFamily="34" charset="0"/>
                <a:cs typeface="Arial" panose="020B0604020202020204" pitchFamily="34" charset="0"/>
              </a:rPr>
              <a:t>administrative and other expenses are incurred for the legal and professional expenses and the cost of minimum staff required for managing the corporate and financial affairs of the company.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a:buFont typeface="Arial" panose="020B0604020202020204" pitchFamily="34" charset="0"/>
              <a:buChar char="•"/>
            </a:pPr>
            <a:r>
              <a:rPr lang="en-US" sz="1800" dirty="0">
                <a:effectLst/>
                <a:latin typeface="Arial" panose="020B0604020202020204" pitchFamily="34" charset="0"/>
                <a:ea typeface="Calibri" panose="020F0502020204030204" pitchFamily="34" charset="0"/>
              </a:rPr>
              <a:t>The management is in the process of implementing the closure plan approved by the BOD and Shareholders. There were two parts of this plan i.e. Disposal of Assets and Future Business plan.</a:t>
            </a:r>
          </a:p>
          <a:p>
            <a:pPr>
              <a:buFont typeface="Arial" panose="020B0604020202020204" pitchFamily="34" charset="0"/>
              <a:buChar char="•"/>
            </a:pPr>
            <a:r>
              <a:rPr lang="en-US" sz="1800" dirty="0">
                <a:effectLst/>
                <a:latin typeface="Arial" panose="020B0604020202020204" pitchFamily="34" charset="0"/>
                <a:ea typeface="Calibri" panose="020F0502020204030204" pitchFamily="34" charset="0"/>
                <a:cs typeface="Arial" panose="020B0604020202020204" pitchFamily="34" charset="0"/>
              </a:rPr>
              <a:t>Currently company don not have funds for future business plan and if a possibility come up we will put it up for approval to the Shareholders.</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a:buFont typeface="Arial" panose="020B0604020202020204" pitchFamily="34" charset="0"/>
              <a:buChar char="•"/>
            </a:pPr>
            <a:endParaRPr lang="en-US" sz="1800" dirty="0">
              <a:effectLst/>
              <a:latin typeface="Arial" panose="020B0604020202020204" pitchFamily="34" charset="0"/>
              <a:ea typeface="Calibri" panose="020F0502020204030204" pitchFamily="34" charset="0"/>
            </a:endParaRPr>
          </a:p>
          <a:p>
            <a:endParaRPr lang="en-GB" dirty="0">
              <a:latin typeface="Helvetica" panose="020B0604020202020204" pitchFamily="34" charset="0"/>
              <a:cs typeface="Helvetica" panose="020B0604020202020204" pitchFamily="34" charset="0"/>
            </a:endParaRPr>
          </a:p>
          <a:p>
            <a:pPr>
              <a:buClr>
                <a:schemeClr val="tx1">
                  <a:lumMod val="75000"/>
                  <a:lumOff val="25000"/>
                </a:schemeClr>
              </a:buClr>
              <a:buFont typeface="Wingdings" panose="05000000000000000000" pitchFamily="2" charset="2"/>
              <a:buChar char="§"/>
            </a:pPr>
            <a:endParaRPr lang="en-GB" dirty="0">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xmlns="" val="4201429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96537" y="2404534"/>
            <a:ext cx="7977466" cy="1646302"/>
          </a:xfrm>
        </p:spPr>
        <p:txBody>
          <a:bodyPr/>
          <a:lstStyle/>
          <a:p>
            <a:pPr algn="ctr"/>
            <a:r>
              <a:rPr lang="en-GB" sz="6000" dirty="0">
                <a:ln w="0"/>
                <a:solidFill>
                  <a:schemeClr val="tx1"/>
                </a:solidFill>
                <a:effectLst>
                  <a:outerShdw sx="1000" sy="1000" algn="tl" rotWithShape="0">
                    <a:schemeClr val="dk1"/>
                  </a:outerShdw>
                </a:effectLst>
                <a:latin typeface="Helvetica" panose="020B0604020202020204" pitchFamily="34" charset="0"/>
                <a:cs typeface="Helvetica" panose="020B0604020202020204" pitchFamily="34" charset="0"/>
              </a:rPr>
              <a:t>THANK YOU</a:t>
            </a:r>
          </a:p>
        </p:txBody>
      </p:sp>
    </p:spTree>
    <p:extLst>
      <p:ext uri="{BB962C8B-B14F-4D97-AF65-F5344CB8AC3E}">
        <p14:creationId xmlns:p14="http://schemas.microsoft.com/office/powerpoint/2010/main" xmlns="" val="13618302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96537" y="2404534"/>
            <a:ext cx="7977466" cy="1646302"/>
          </a:xfrm>
        </p:spPr>
        <p:txBody>
          <a:bodyPr/>
          <a:lstStyle/>
          <a:p>
            <a:r>
              <a:rPr lang="en-GB" dirty="0">
                <a:ln w="0"/>
                <a:solidFill>
                  <a:schemeClr val="tx1"/>
                </a:solidFill>
                <a:effectLst>
                  <a:outerShdw sx="1000" sy="1000" algn="tl" rotWithShape="0">
                    <a:schemeClr val="dk1"/>
                  </a:outerShdw>
                </a:effectLst>
                <a:latin typeface="Helvetica" panose="020B0604020202020204" pitchFamily="34" charset="0"/>
                <a:cs typeface="Helvetica" panose="020B0604020202020204" pitchFamily="34" charset="0"/>
              </a:rPr>
              <a:t>COMPANY PROFILE</a:t>
            </a:r>
            <a:br>
              <a:rPr lang="en-GB" dirty="0">
                <a:ln w="0"/>
                <a:solidFill>
                  <a:schemeClr val="tx1"/>
                </a:solidFill>
                <a:effectLst>
                  <a:outerShdw sx="1000" sy="1000" algn="tl" rotWithShape="0">
                    <a:schemeClr val="dk1"/>
                  </a:outerShdw>
                </a:effectLst>
                <a:latin typeface="Helvetica" panose="020B0604020202020204" pitchFamily="34" charset="0"/>
                <a:cs typeface="Helvetica" panose="020B0604020202020204" pitchFamily="34" charset="0"/>
              </a:rPr>
            </a:br>
            <a:endParaRPr lang="en-GB" dirty="0">
              <a:ln w="0"/>
              <a:solidFill>
                <a:schemeClr val="tx1"/>
              </a:solidFill>
              <a:effectLst>
                <a:outerShdw sx="1000" sy="1000" algn="tl" rotWithShape="0">
                  <a:schemeClr val="dk1"/>
                </a:outerShdw>
              </a:effectLst>
              <a:latin typeface="Helvetica" panose="020B0604020202020204" pitchFamily="34" charset="0"/>
              <a:cs typeface="Helvetica" panose="020B0604020202020204" pitchFamily="34" charset="0"/>
            </a:endParaRPr>
          </a:p>
        </p:txBody>
      </p:sp>
      <p:sp>
        <p:nvSpPr>
          <p:cNvPr id="3" name="Subtitle 2"/>
          <p:cNvSpPr>
            <a:spLocks noGrp="1"/>
          </p:cNvSpPr>
          <p:nvPr>
            <p:ph type="subTitle" idx="1"/>
          </p:nvPr>
        </p:nvSpPr>
        <p:spPr>
          <a:xfrm>
            <a:off x="2021305" y="4050833"/>
            <a:ext cx="7252698" cy="1482833"/>
          </a:xfrm>
          <a:solidFill>
            <a:schemeClr val="bg1"/>
          </a:solidFill>
          <a:ln>
            <a:noFill/>
          </a:ln>
        </p:spPr>
        <p:txBody>
          <a:bodyPr>
            <a:noAutofit/>
          </a:bodyPr>
          <a:lstStyle/>
          <a:p>
            <a:r>
              <a:rPr lang="en-GB" sz="3200" b="1" dirty="0">
                <a:ln w="0"/>
                <a:solidFill>
                  <a:srgbClr val="FFC000"/>
                </a:solidFill>
                <a:effectLst>
                  <a:outerShdw sx="1000" sy="1000" algn="ctr" rotWithShape="0">
                    <a:srgbClr val="6E747A"/>
                  </a:outerShdw>
                </a:effectLst>
                <a:latin typeface="Helvetica" panose="020B0604020202020204" pitchFamily="34" charset="0"/>
                <a:cs typeface="Helvetica" panose="020B0604020202020204" pitchFamily="34" charset="0"/>
              </a:rPr>
              <a:t>CORPORATE BREIFING</a:t>
            </a:r>
          </a:p>
          <a:p>
            <a:r>
              <a:rPr lang="en-GB" sz="2500" b="1" dirty="0">
                <a:ln w="0"/>
                <a:solidFill>
                  <a:srgbClr val="FFC000"/>
                </a:solidFill>
                <a:effectLst>
                  <a:outerShdw sx="1000" sy="1000" algn="ctr" rotWithShape="0">
                    <a:srgbClr val="6E747A"/>
                  </a:outerShdw>
                </a:effectLst>
                <a:latin typeface="Helvetica" panose="020B0604020202020204" pitchFamily="34" charset="0"/>
                <a:cs typeface="Helvetica" panose="020B0604020202020204" pitchFamily="34" charset="0"/>
              </a:rPr>
              <a:t>FOR FY </a:t>
            </a:r>
            <a:r>
              <a:rPr lang="en-GB" sz="2500" b="1" dirty="0" smtClean="0">
                <a:ln w="0"/>
                <a:solidFill>
                  <a:srgbClr val="FFC000"/>
                </a:solidFill>
                <a:effectLst>
                  <a:outerShdw sx="1000" sy="1000" algn="ctr" rotWithShape="0">
                    <a:srgbClr val="6E747A"/>
                  </a:outerShdw>
                </a:effectLst>
                <a:latin typeface="Helvetica" panose="020B0604020202020204" pitchFamily="34" charset="0"/>
                <a:cs typeface="Helvetica" panose="020B0604020202020204" pitchFamily="34" charset="0"/>
              </a:rPr>
              <a:t>2022-23</a:t>
            </a:r>
            <a:endParaRPr lang="en-GB" sz="2500" b="1" dirty="0">
              <a:ln w="0"/>
              <a:solidFill>
                <a:srgbClr val="FFC000"/>
              </a:solidFill>
              <a:effectLst>
                <a:outerShdw sx="1000" sy="1000" algn="ctr" rotWithShape="0">
                  <a:srgbClr val="6E747A"/>
                </a:outerShdw>
              </a:effectLst>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xmlns="" val="38888909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60422"/>
            <a:ext cx="8596667" cy="1013285"/>
          </a:xfrm>
        </p:spPr>
        <p:txBody>
          <a:bodyPr>
            <a:normAutofit/>
          </a:bodyPr>
          <a:lstStyle/>
          <a:p>
            <a:r>
              <a:rPr lang="en-GB" sz="3200" b="1" dirty="0">
                <a:solidFill>
                  <a:srgbClr val="FFC000"/>
                </a:solidFill>
                <a:latin typeface="Helvetica" panose="020B0604020202020204" pitchFamily="34" charset="0"/>
                <a:cs typeface="Helvetica" panose="020B0604020202020204" pitchFamily="34" charset="0"/>
              </a:rPr>
              <a:t>COMPANY PROFILE</a:t>
            </a:r>
            <a:br>
              <a:rPr lang="en-GB" sz="3200" b="1" dirty="0">
                <a:solidFill>
                  <a:srgbClr val="FFC000"/>
                </a:solidFill>
                <a:latin typeface="Helvetica" panose="020B0604020202020204" pitchFamily="34" charset="0"/>
                <a:cs typeface="Helvetica" panose="020B0604020202020204" pitchFamily="34" charset="0"/>
              </a:rPr>
            </a:br>
            <a:r>
              <a:rPr lang="en-GB" sz="2000" dirty="0">
                <a:solidFill>
                  <a:srgbClr val="FFC000"/>
                </a:solidFill>
                <a:latin typeface="Helvetica" panose="020B0604020202020204" pitchFamily="34" charset="0"/>
                <a:cs typeface="Helvetica" panose="020B0604020202020204" pitchFamily="34" charset="0"/>
              </a:rPr>
              <a:t>CORPORATE BRIEFING SESSION - CJPL</a:t>
            </a:r>
          </a:p>
        </p:txBody>
      </p:sp>
      <p:sp>
        <p:nvSpPr>
          <p:cNvPr id="3" name="Content Placeholder 2"/>
          <p:cNvSpPr>
            <a:spLocks noGrp="1"/>
          </p:cNvSpPr>
          <p:nvPr>
            <p:ph idx="1"/>
          </p:nvPr>
        </p:nvSpPr>
        <p:spPr>
          <a:xfrm>
            <a:off x="786517" y="1460309"/>
            <a:ext cx="8596668" cy="4554729"/>
          </a:xfrm>
        </p:spPr>
        <p:txBody>
          <a:bodyPr>
            <a:normAutofit/>
          </a:bodyPr>
          <a:lstStyle/>
          <a:p>
            <a:pPr>
              <a:buClr>
                <a:schemeClr val="tx1">
                  <a:lumMod val="75000"/>
                  <a:lumOff val="25000"/>
                </a:schemeClr>
              </a:buClr>
              <a:buFont typeface="Wingdings" panose="05000000000000000000" pitchFamily="2" charset="2"/>
              <a:buChar char="§"/>
            </a:pPr>
            <a:r>
              <a:rPr lang="en-GB" dirty="0">
                <a:latin typeface="Helvetica" panose="020B0604020202020204" pitchFamily="34" charset="0"/>
                <a:cs typeface="Helvetica" panose="020B0604020202020204" pitchFamily="34" charset="0"/>
              </a:rPr>
              <a:t>We are a Public Listed Company, incorporated in 1964.</a:t>
            </a:r>
          </a:p>
          <a:p>
            <a:pPr>
              <a:buClr>
                <a:schemeClr val="tx1">
                  <a:lumMod val="75000"/>
                  <a:lumOff val="25000"/>
                </a:schemeClr>
              </a:buClr>
              <a:buFont typeface="Wingdings" panose="05000000000000000000" pitchFamily="2" charset="2"/>
              <a:buChar char="§"/>
            </a:pPr>
            <a:endParaRPr lang="en-GB" dirty="0">
              <a:latin typeface="Helvetica" panose="020B0604020202020204" pitchFamily="34" charset="0"/>
              <a:cs typeface="Helvetica" panose="020B0604020202020204" pitchFamily="34" charset="0"/>
            </a:endParaRPr>
          </a:p>
          <a:p>
            <a:pPr>
              <a:buClr>
                <a:schemeClr val="tx1">
                  <a:lumMod val="75000"/>
                  <a:lumOff val="25000"/>
                </a:schemeClr>
              </a:buClr>
              <a:buFont typeface="Wingdings" panose="05000000000000000000" pitchFamily="2" charset="2"/>
              <a:buChar char="§"/>
            </a:pPr>
            <a:r>
              <a:rPr lang="en-GB" dirty="0">
                <a:latin typeface="Helvetica" panose="020B0604020202020204" pitchFamily="34" charset="0"/>
                <a:cs typeface="Helvetica" panose="020B0604020202020204" pitchFamily="34" charset="0"/>
              </a:rPr>
              <a:t>Scrip of Crescent </a:t>
            </a:r>
            <a:r>
              <a:rPr lang="en-GB">
                <a:latin typeface="Helvetica" panose="020B0604020202020204" pitchFamily="34" charset="0"/>
                <a:cs typeface="Helvetica" panose="020B0604020202020204" pitchFamily="34" charset="0"/>
              </a:rPr>
              <a:t>Jute </a:t>
            </a:r>
            <a:r>
              <a:rPr lang="en-GB" smtClean="0">
                <a:latin typeface="Helvetica" panose="020B0604020202020204" pitchFamily="34" charset="0"/>
                <a:cs typeface="Helvetica" panose="020B0604020202020204" pitchFamily="34" charset="0"/>
              </a:rPr>
              <a:t>Products Limited </a:t>
            </a:r>
            <a:r>
              <a:rPr lang="en-GB" dirty="0">
                <a:latin typeface="Helvetica" panose="020B0604020202020204" pitchFamily="34" charset="0"/>
                <a:cs typeface="Helvetica" panose="020B0604020202020204" pitchFamily="34" charset="0"/>
              </a:rPr>
              <a:t>(CJPL) on PSX is with a market ticker of </a:t>
            </a:r>
            <a:r>
              <a:rPr lang="en-GB" b="1" dirty="0">
                <a:latin typeface="Helvetica" panose="020B0604020202020204" pitchFamily="34" charset="0"/>
                <a:cs typeface="Helvetica" panose="020B0604020202020204" pitchFamily="34" charset="0"/>
              </a:rPr>
              <a:t>CJPL</a:t>
            </a:r>
            <a:r>
              <a:rPr lang="en-GB" dirty="0">
                <a:latin typeface="Helvetica" panose="020B0604020202020204" pitchFamily="34" charset="0"/>
                <a:cs typeface="Helvetica" panose="020B0604020202020204" pitchFamily="34" charset="0"/>
              </a:rPr>
              <a:t>.</a:t>
            </a:r>
          </a:p>
          <a:p>
            <a:pPr marL="0" indent="0">
              <a:buClr>
                <a:schemeClr val="tx1">
                  <a:lumMod val="75000"/>
                  <a:lumOff val="25000"/>
                </a:schemeClr>
              </a:buClr>
              <a:buNone/>
            </a:pPr>
            <a:endParaRPr lang="en-GB" dirty="0">
              <a:latin typeface="Helvetica" panose="020B0604020202020204" pitchFamily="34" charset="0"/>
              <a:cs typeface="Helvetica" panose="020B0604020202020204" pitchFamily="34" charset="0"/>
            </a:endParaRPr>
          </a:p>
          <a:p>
            <a:pPr>
              <a:buClr>
                <a:schemeClr val="tx1">
                  <a:lumMod val="75000"/>
                  <a:lumOff val="25000"/>
                </a:schemeClr>
              </a:buClr>
              <a:buFont typeface="Wingdings" panose="05000000000000000000" pitchFamily="2" charset="2"/>
              <a:buChar char="§"/>
            </a:pPr>
            <a:r>
              <a:rPr lang="en-GB" dirty="0">
                <a:latin typeface="Helvetica" panose="020B0604020202020204" pitchFamily="34" charset="0"/>
                <a:cs typeface="Helvetica" panose="020B0604020202020204" pitchFamily="34" charset="0"/>
              </a:rPr>
              <a:t>Being a manufacturing concern company </a:t>
            </a:r>
            <a:r>
              <a:rPr lang="en-US" dirty="0">
                <a:latin typeface="Helvetica" panose="020B0604020202020204" pitchFamily="34" charset="0"/>
                <a:cs typeface="Helvetica" panose="020B0604020202020204" pitchFamily="34" charset="0"/>
              </a:rPr>
              <a:t>was engaged in the manufacturing and sale of jute products including jute bags.</a:t>
            </a:r>
            <a:endParaRPr lang="en-GB" dirty="0">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xmlns="" val="33883922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96537" y="2003484"/>
            <a:ext cx="7977466" cy="1646302"/>
          </a:xfrm>
        </p:spPr>
        <p:txBody>
          <a:bodyPr/>
          <a:lstStyle/>
          <a:p>
            <a:r>
              <a:rPr lang="en-GB" dirty="0">
                <a:ln w="0"/>
                <a:solidFill>
                  <a:schemeClr val="tx1"/>
                </a:solidFill>
                <a:effectLst>
                  <a:outerShdw sx="1000" sy="1000" algn="tl" rotWithShape="0">
                    <a:schemeClr val="dk1"/>
                  </a:outerShdw>
                </a:effectLst>
                <a:latin typeface="Helvetica" panose="020B0604020202020204" pitchFamily="34" charset="0"/>
                <a:cs typeface="Helvetica" panose="020B0604020202020204" pitchFamily="34" charset="0"/>
              </a:rPr>
              <a:t>VISION &amp; MISSION STATEMENT</a:t>
            </a:r>
          </a:p>
        </p:txBody>
      </p:sp>
      <p:sp>
        <p:nvSpPr>
          <p:cNvPr id="3" name="Subtitle 2"/>
          <p:cNvSpPr>
            <a:spLocks noGrp="1"/>
          </p:cNvSpPr>
          <p:nvPr>
            <p:ph type="subTitle" idx="1"/>
          </p:nvPr>
        </p:nvSpPr>
        <p:spPr>
          <a:xfrm>
            <a:off x="2021305" y="4131043"/>
            <a:ext cx="7252698" cy="1482833"/>
          </a:xfrm>
          <a:solidFill>
            <a:schemeClr val="bg1"/>
          </a:solidFill>
          <a:ln>
            <a:noFill/>
          </a:ln>
        </p:spPr>
        <p:txBody>
          <a:bodyPr>
            <a:noAutofit/>
          </a:bodyPr>
          <a:lstStyle/>
          <a:p>
            <a:r>
              <a:rPr lang="en-GB" sz="3200" b="1" dirty="0">
                <a:ln w="0"/>
                <a:solidFill>
                  <a:srgbClr val="FFC000"/>
                </a:solidFill>
                <a:effectLst>
                  <a:outerShdw sx="1000" sy="1000" algn="ctr" rotWithShape="0">
                    <a:srgbClr val="6E747A"/>
                  </a:outerShdw>
                </a:effectLst>
                <a:latin typeface="Helvetica" panose="020B0604020202020204" pitchFamily="34" charset="0"/>
                <a:cs typeface="Helvetica" panose="020B0604020202020204" pitchFamily="34" charset="0"/>
              </a:rPr>
              <a:t>CORPORATE BREIFING</a:t>
            </a:r>
          </a:p>
          <a:p>
            <a:r>
              <a:rPr lang="en-GB" sz="2500" b="1" dirty="0">
                <a:ln w="0"/>
                <a:solidFill>
                  <a:srgbClr val="FFC000"/>
                </a:solidFill>
                <a:effectLst>
                  <a:outerShdw sx="1000" sy="1000" algn="ctr" rotWithShape="0">
                    <a:srgbClr val="6E747A"/>
                  </a:outerShdw>
                </a:effectLst>
                <a:latin typeface="Helvetica" panose="020B0604020202020204" pitchFamily="34" charset="0"/>
                <a:cs typeface="Helvetica" panose="020B0604020202020204" pitchFamily="34" charset="0"/>
              </a:rPr>
              <a:t>FOR FY </a:t>
            </a:r>
            <a:r>
              <a:rPr lang="en-GB" sz="2500" b="1" dirty="0" smtClean="0">
                <a:ln w="0"/>
                <a:solidFill>
                  <a:srgbClr val="FFC000"/>
                </a:solidFill>
                <a:effectLst>
                  <a:outerShdw sx="1000" sy="1000" algn="ctr" rotWithShape="0">
                    <a:srgbClr val="6E747A"/>
                  </a:outerShdw>
                </a:effectLst>
                <a:latin typeface="Helvetica" panose="020B0604020202020204" pitchFamily="34" charset="0"/>
                <a:cs typeface="Helvetica" panose="020B0604020202020204" pitchFamily="34" charset="0"/>
              </a:rPr>
              <a:t>2022-23</a:t>
            </a:r>
            <a:endParaRPr lang="en-GB" sz="2500" b="1" dirty="0">
              <a:ln w="0"/>
              <a:solidFill>
                <a:srgbClr val="FFC000"/>
              </a:solidFill>
              <a:effectLst>
                <a:outerShdw sx="1000" sy="1000" algn="ctr" rotWithShape="0">
                  <a:srgbClr val="6E747A"/>
                </a:outerShdw>
              </a:effectLst>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xmlns="" val="38453592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60422"/>
            <a:ext cx="8596667" cy="1013285"/>
          </a:xfrm>
        </p:spPr>
        <p:txBody>
          <a:bodyPr>
            <a:normAutofit/>
          </a:bodyPr>
          <a:lstStyle/>
          <a:p>
            <a:r>
              <a:rPr lang="en-GB" sz="2000" dirty="0">
                <a:solidFill>
                  <a:srgbClr val="FFC000"/>
                </a:solidFill>
                <a:latin typeface="Helvetica" panose="020B0604020202020204" pitchFamily="34" charset="0"/>
                <a:cs typeface="Helvetica" panose="020B0604020202020204" pitchFamily="34" charset="0"/>
              </a:rPr>
              <a:t>CORPORATE BRIEFING SESSION - CJPL</a:t>
            </a:r>
          </a:p>
        </p:txBody>
      </p:sp>
      <p:sp>
        <p:nvSpPr>
          <p:cNvPr id="3" name="Content Placeholder 2"/>
          <p:cNvSpPr>
            <a:spLocks noGrp="1"/>
          </p:cNvSpPr>
          <p:nvPr>
            <p:ph idx="1"/>
          </p:nvPr>
        </p:nvSpPr>
        <p:spPr>
          <a:xfrm>
            <a:off x="786517" y="1540520"/>
            <a:ext cx="4956557" cy="2020827"/>
          </a:xfrm>
        </p:spPr>
        <p:txBody>
          <a:bodyPr>
            <a:normAutofit/>
          </a:bodyPr>
          <a:lstStyle/>
          <a:p>
            <a:pPr marL="0" indent="0" algn="just">
              <a:buClr>
                <a:schemeClr val="tx1">
                  <a:lumMod val="75000"/>
                  <a:lumOff val="25000"/>
                </a:schemeClr>
              </a:buClr>
              <a:buNone/>
            </a:pPr>
            <a:r>
              <a:rPr lang="en-GB" sz="2000" b="1" dirty="0">
                <a:solidFill>
                  <a:srgbClr val="FFC000"/>
                </a:solidFill>
                <a:latin typeface="Helvetica" panose="020B0604020202020204" pitchFamily="34" charset="0"/>
                <a:cs typeface="Helvetica" panose="020B0604020202020204" pitchFamily="34" charset="0"/>
              </a:rPr>
              <a:t>VISION</a:t>
            </a:r>
            <a:endParaRPr lang="en-GB" sz="2000" b="1" dirty="0">
              <a:latin typeface="Helvetica" panose="020B0604020202020204" pitchFamily="34" charset="0"/>
              <a:cs typeface="Helvetica" panose="020B0604020202020204" pitchFamily="34" charset="0"/>
            </a:endParaRPr>
          </a:p>
          <a:p>
            <a:pPr marL="0" indent="0" algn="just">
              <a:buClr>
                <a:schemeClr val="tx1">
                  <a:lumMod val="75000"/>
                  <a:lumOff val="25000"/>
                </a:schemeClr>
              </a:buClr>
              <a:buNone/>
            </a:pPr>
            <a:r>
              <a:rPr lang="en-US" b="0" i="0" dirty="0">
                <a:solidFill>
                  <a:srgbClr val="655C4A"/>
                </a:solidFill>
                <a:effectLst/>
                <a:latin typeface="Arial" panose="020B0604020202020204" pitchFamily="34" charset="0"/>
              </a:rPr>
              <a:t>We, at Crescent Jute, will establish and sustain our position as market leaders in the global market by producing quality jute products while setting standards of professional excellence.</a:t>
            </a:r>
            <a:endParaRPr lang="en-GB" dirty="0">
              <a:latin typeface="Helvetica" panose="020B0604020202020204" pitchFamily="34" charset="0"/>
              <a:cs typeface="Helvetica" panose="020B0604020202020204" pitchFamily="34" charset="0"/>
            </a:endParaRPr>
          </a:p>
          <a:p>
            <a:pPr marL="0" indent="0" algn="just">
              <a:buClr>
                <a:schemeClr val="tx1">
                  <a:lumMod val="75000"/>
                  <a:lumOff val="25000"/>
                </a:schemeClr>
              </a:buClr>
              <a:buNone/>
            </a:pPr>
            <a:endParaRPr lang="en-GB" dirty="0">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xmlns="" val="23582151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60422"/>
            <a:ext cx="8596667" cy="1013285"/>
          </a:xfrm>
        </p:spPr>
        <p:txBody>
          <a:bodyPr>
            <a:normAutofit/>
          </a:bodyPr>
          <a:lstStyle/>
          <a:p>
            <a:r>
              <a:rPr lang="en-GB" sz="2000" dirty="0">
                <a:solidFill>
                  <a:srgbClr val="FFC000"/>
                </a:solidFill>
                <a:latin typeface="Helvetica" panose="020B0604020202020204" pitchFamily="34" charset="0"/>
                <a:cs typeface="Helvetica" panose="020B0604020202020204" pitchFamily="34" charset="0"/>
              </a:rPr>
              <a:t>CORPORATE BRIEFING SESSION - CJPL</a:t>
            </a:r>
          </a:p>
        </p:txBody>
      </p:sp>
      <p:sp>
        <p:nvSpPr>
          <p:cNvPr id="10" name="TextBox 9">
            <a:extLst>
              <a:ext uri="{FF2B5EF4-FFF2-40B4-BE49-F238E27FC236}">
                <a16:creationId xmlns:a16="http://schemas.microsoft.com/office/drawing/2014/main" xmlns="" id="{11422CC0-D4AC-1EFA-F74A-1102E4421112}"/>
              </a:ext>
            </a:extLst>
          </p:cNvPr>
          <p:cNvSpPr txBox="1"/>
          <p:nvPr/>
        </p:nvSpPr>
        <p:spPr>
          <a:xfrm>
            <a:off x="677334" y="1067121"/>
            <a:ext cx="7903958" cy="3724096"/>
          </a:xfrm>
          <a:prstGeom prst="rect">
            <a:avLst/>
          </a:prstGeom>
          <a:noFill/>
        </p:spPr>
        <p:txBody>
          <a:bodyPr wrap="square">
            <a:spAutoFit/>
          </a:bodyPr>
          <a:lstStyle/>
          <a:p>
            <a:pPr marL="0" indent="0" algn="just">
              <a:buClr>
                <a:schemeClr val="tx1">
                  <a:lumMod val="75000"/>
                  <a:lumOff val="25000"/>
                </a:schemeClr>
              </a:buClr>
              <a:buFont typeface="Wingdings 3" charset="2"/>
              <a:buNone/>
            </a:pPr>
            <a:r>
              <a:rPr lang="en-GB" sz="2000" b="1" dirty="0">
                <a:solidFill>
                  <a:srgbClr val="FFC000"/>
                </a:solidFill>
                <a:latin typeface="Helvetica" panose="020B0604020202020204" pitchFamily="34" charset="0"/>
                <a:cs typeface="Helvetica" panose="020B0604020202020204" pitchFamily="34" charset="0"/>
              </a:rPr>
              <a:t>MISSION</a:t>
            </a:r>
            <a:endParaRPr lang="en-GB" sz="2000" b="1" dirty="0">
              <a:latin typeface="Helvetica" panose="020B0604020202020204" pitchFamily="34" charset="0"/>
              <a:cs typeface="Helvetica" panose="020B0604020202020204" pitchFamily="34" charset="0"/>
            </a:endParaRPr>
          </a:p>
          <a:p>
            <a:pPr marL="0" indent="0" algn="just">
              <a:buClr>
                <a:schemeClr val="tx1">
                  <a:lumMod val="75000"/>
                  <a:lumOff val="25000"/>
                </a:schemeClr>
              </a:buClr>
              <a:buNone/>
            </a:pPr>
            <a:endParaRPr lang="en-GB" sz="1800" dirty="0">
              <a:latin typeface="Helvetica" panose="020B0604020202020204" pitchFamily="34" charset="0"/>
              <a:cs typeface="Helvetica" panose="020B0604020202020204" pitchFamily="34" charset="0"/>
            </a:endParaRPr>
          </a:p>
          <a:p>
            <a:pPr marL="285750" indent="-285750" algn="just">
              <a:buClr>
                <a:schemeClr val="tx1">
                  <a:lumMod val="75000"/>
                  <a:lumOff val="25000"/>
                </a:schemeClr>
              </a:buClr>
              <a:buFont typeface="Arial" panose="020B0604020202020204" pitchFamily="34" charset="0"/>
              <a:buChar char="•"/>
            </a:pPr>
            <a:r>
              <a:rPr lang="en-US" dirty="0">
                <a:latin typeface="Helvetica" panose="020B0604020202020204" pitchFamily="34" charset="0"/>
                <a:cs typeface="Helvetica" panose="020B0604020202020204" pitchFamily="34" charset="0"/>
              </a:rPr>
              <a:t>Continuously striving for enhancement in quality and productivity.</a:t>
            </a:r>
          </a:p>
          <a:p>
            <a:pPr marL="285750" indent="-285750" algn="just">
              <a:buClr>
                <a:schemeClr val="tx1">
                  <a:lumMod val="75000"/>
                  <a:lumOff val="25000"/>
                </a:schemeClr>
              </a:buClr>
              <a:buFont typeface="Arial" panose="020B0604020202020204" pitchFamily="34" charset="0"/>
              <a:buChar char="•"/>
            </a:pPr>
            <a:r>
              <a:rPr lang="en-US" dirty="0">
                <a:latin typeface="Helvetica" panose="020B0604020202020204" pitchFamily="34" charset="0"/>
                <a:cs typeface="Helvetica" panose="020B0604020202020204" pitchFamily="34" charset="0"/>
              </a:rPr>
              <a:t>Creating new and non-traditional Jute based products through active research.</a:t>
            </a:r>
          </a:p>
          <a:p>
            <a:pPr marL="285750" indent="-285750" algn="just">
              <a:buClr>
                <a:schemeClr val="tx1">
                  <a:lumMod val="75000"/>
                  <a:lumOff val="25000"/>
                </a:schemeClr>
              </a:buClr>
              <a:buFont typeface="Arial" panose="020B0604020202020204" pitchFamily="34" charset="0"/>
              <a:buChar char="•"/>
            </a:pPr>
            <a:r>
              <a:rPr lang="en-US" dirty="0">
                <a:latin typeface="Helvetica" panose="020B0604020202020204" pitchFamily="34" charset="0"/>
                <a:cs typeface="Helvetica" panose="020B0604020202020204" pitchFamily="34" charset="0"/>
              </a:rPr>
              <a:t>Positioning ourselves as preferred employer through development of professionals who uphold a positive, healthy and honest organizational culture for an enabling work environment.</a:t>
            </a:r>
          </a:p>
          <a:p>
            <a:pPr marL="285750" indent="-285750" algn="just">
              <a:buClr>
                <a:schemeClr val="tx1">
                  <a:lumMod val="75000"/>
                  <a:lumOff val="25000"/>
                </a:schemeClr>
              </a:buClr>
              <a:buFont typeface="Arial" panose="020B0604020202020204" pitchFamily="34" charset="0"/>
              <a:buChar char="•"/>
            </a:pPr>
            <a:r>
              <a:rPr lang="en-US" dirty="0">
                <a:latin typeface="Helvetica" panose="020B0604020202020204" pitchFamily="34" charset="0"/>
                <a:cs typeface="Helvetica" panose="020B0604020202020204" pitchFamily="34" charset="0"/>
              </a:rPr>
              <a:t>Exploring new markets and opportunities, while maintaining a satisfied customer base.</a:t>
            </a:r>
          </a:p>
          <a:p>
            <a:pPr marL="285750" indent="-285750" algn="just">
              <a:buClr>
                <a:schemeClr val="tx1">
                  <a:lumMod val="75000"/>
                  <a:lumOff val="25000"/>
                </a:schemeClr>
              </a:buClr>
              <a:buFont typeface="Arial" panose="020B0604020202020204" pitchFamily="34" charset="0"/>
              <a:buChar char="•"/>
            </a:pPr>
            <a:r>
              <a:rPr lang="en-US" dirty="0">
                <a:latin typeface="Helvetica" panose="020B0604020202020204" pitchFamily="34" charset="0"/>
                <a:cs typeface="Helvetica" panose="020B0604020202020204" pitchFamily="34" charset="0"/>
              </a:rPr>
              <a:t>Supporting the community to keep the environment clean to generally improve the quality of life.</a:t>
            </a:r>
          </a:p>
          <a:p>
            <a:pPr marL="285750" indent="-285750" algn="just">
              <a:buClr>
                <a:schemeClr val="tx1">
                  <a:lumMod val="75000"/>
                  <a:lumOff val="25000"/>
                </a:schemeClr>
              </a:buClr>
              <a:buFont typeface="Arial" panose="020B0604020202020204" pitchFamily="34" charset="0"/>
              <a:buChar char="•"/>
            </a:pPr>
            <a:r>
              <a:rPr lang="en-US" dirty="0">
                <a:latin typeface="Helvetica" panose="020B0604020202020204" pitchFamily="34" charset="0"/>
                <a:cs typeface="Helvetica" panose="020B0604020202020204" pitchFamily="34" charset="0"/>
              </a:rPr>
              <a:t>Visibly work towards the material well being of all stakeholders.</a:t>
            </a:r>
            <a:endParaRPr lang="en-GB" sz="1800" dirty="0">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xmlns="" val="18837245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96537" y="2003484"/>
            <a:ext cx="7977466" cy="1646302"/>
          </a:xfrm>
        </p:spPr>
        <p:txBody>
          <a:bodyPr/>
          <a:lstStyle/>
          <a:p>
            <a:r>
              <a:rPr lang="en-GB" dirty="0">
                <a:ln w="0"/>
                <a:solidFill>
                  <a:schemeClr val="tx1"/>
                </a:solidFill>
                <a:effectLst>
                  <a:outerShdw sx="1000" sy="1000" algn="tl" rotWithShape="0">
                    <a:schemeClr val="dk1"/>
                  </a:outerShdw>
                </a:effectLst>
                <a:latin typeface="Helvetica" panose="020B0604020202020204" pitchFamily="34" charset="0"/>
                <a:cs typeface="Helvetica" panose="020B0604020202020204" pitchFamily="34" charset="0"/>
              </a:rPr>
              <a:t>OPERATIONAL PERFORMANCE</a:t>
            </a:r>
          </a:p>
        </p:txBody>
      </p:sp>
      <p:sp>
        <p:nvSpPr>
          <p:cNvPr id="3" name="Subtitle 2"/>
          <p:cNvSpPr>
            <a:spLocks noGrp="1"/>
          </p:cNvSpPr>
          <p:nvPr>
            <p:ph type="subTitle" idx="1"/>
          </p:nvPr>
        </p:nvSpPr>
        <p:spPr>
          <a:xfrm>
            <a:off x="2021305" y="4131043"/>
            <a:ext cx="7252698" cy="1482833"/>
          </a:xfrm>
          <a:solidFill>
            <a:schemeClr val="bg1"/>
          </a:solidFill>
          <a:ln>
            <a:noFill/>
          </a:ln>
        </p:spPr>
        <p:txBody>
          <a:bodyPr>
            <a:noAutofit/>
          </a:bodyPr>
          <a:lstStyle/>
          <a:p>
            <a:r>
              <a:rPr lang="en-GB" sz="3200" b="1" dirty="0">
                <a:ln w="0"/>
                <a:solidFill>
                  <a:srgbClr val="FFC000"/>
                </a:solidFill>
                <a:effectLst>
                  <a:outerShdw sx="1000" sy="1000" algn="ctr" rotWithShape="0">
                    <a:srgbClr val="6E747A"/>
                  </a:outerShdw>
                </a:effectLst>
                <a:latin typeface="Helvetica" panose="020B0604020202020204" pitchFamily="34" charset="0"/>
                <a:cs typeface="Helvetica" panose="020B0604020202020204" pitchFamily="34" charset="0"/>
              </a:rPr>
              <a:t>CORPORATE BREIFING</a:t>
            </a:r>
          </a:p>
          <a:p>
            <a:r>
              <a:rPr lang="en-GB" sz="2500" b="1" dirty="0">
                <a:ln w="0"/>
                <a:solidFill>
                  <a:srgbClr val="FFC000"/>
                </a:solidFill>
                <a:effectLst>
                  <a:outerShdw sx="1000" sy="1000" algn="ctr" rotWithShape="0">
                    <a:srgbClr val="6E747A"/>
                  </a:outerShdw>
                </a:effectLst>
                <a:latin typeface="Helvetica" panose="020B0604020202020204" pitchFamily="34" charset="0"/>
                <a:cs typeface="Helvetica" panose="020B0604020202020204" pitchFamily="34" charset="0"/>
              </a:rPr>
              <a:t>FOR FY </a:t>
            </a:r>
            <a:r>
              <a:rPr lang="en-GB" sz="2500" b="1" dirty="0" smtClean="0">
                <a:ln w="0"/>
                <a:solidFill>
                  <a:srgbClr val="FFC000"/>
                </a:solidFill>
                <a:effectLst>
                  <a:outerShdw sx="1000" sy="1000" algn="ctr" rotWithShape="0">
                    <a:srgbClr val="6E747A"/>
                  </a:outerShdw>
                </a:effectLst>
                <a:latin typeface="Helvetica" panose="020B0604020202020204" pitchFamily="34" charset="0"/>
                <a:cs typeface="Helvetica" panose="020B0604020202020204" pitchFamily="34" charset="0"/>
              </a:rPr>
              <a:t>2022-23</a:t>
            </a:r>
            <a:endParaRPr lang="en-GB" sz="2500" b="1" dirty="0">
              <a:ln w="0"/>
              <a:solidFill>
                <a:srgbClr val="FFC000"/>
              </a:solidFill>
              <a:effectLst>
                <a:outerShdw sx="1000" sy="1000" algn="ctr" rotWithShape="0">
                  <a:srgbClr val="6E747A"/>
                </a:outerShdw>
              </a:effectLst>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xmlns="" val="33424347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60422"/>
            <a:ext cx="8596667" cy="1013285"/>
          </a:xfrm>
        </p:spPr>
        <p:txBody>
          <a:bodyPr>
            <a:normAutofit/>
          </a:bodyPr>
          <a:lstStyle/>
          <a:p>
            <a:r>
              <a:rPr lang="en-GB" sz="2000" dirty="0">
                <a:solidFill>
                  <a:srgbClr val="FFC000"/>
                </a:solidFill>
                <a:latin typeface="Helvetica" panose="020B0604020202020204" pitchFamily="34" charset="0"/>
                <a:cs typeface="Helvetica" panose="020B0604020202020204" pitchFamily="34" charset="0"/>
              </a:rPr>
              <a:t>OPERATIONAL PERFORMANCE</a:t>
            </a:r>
            <a:br>
              <a:rPr lang="en-GB" sz="2000" dirty="0">
                <a:solidFill>
                  <a:srgbClr val="FFC000"/>
                </a:solidFill>
                <a:latin typeface="Helvetica" panose="020B0604020202020204" pitchFamily="34" charset="0"/>
                <a:cs typeface="Helvetica" panose="020B0604020202020204" pitchFamily="34" charset="0"/>
              </a:rPr>
            </a:br>
            <a:r>
              <a:rPr lang="en-GB" sz="2000" dirty="0">
                <a:solidFill>
                  <a:srgbClr val="FFC000"/>
                </a:solidFill>
                <a:latin typeface="Helvetica" panose="020B0604020202020204" pitchFamily="34" charset="0"/>
                <a:cs typeface="Helvetica" panose="020B0604020202020204" pitchFamily="34" charset="0"/>
              </a:rPr>
              <a:t>CORPORATE BRIEFING SESSION - CJPL</a:t>
            </a:r>
          </a:p>
        </p:txBody>
      </p:sp>
      <p:sp>
        <p:nvSpPr>
          <p:cNvPr id="3" name="Content Placeholder 2"/>
          <p:cNvSpPr>
            <a:spLocks noGrp="1"/>
          </p:cNvSpPr>
          <p:nvPr>
            <p:ph idx="1"/>
          </p:nvPr>
        </p:nvSpPr>
        <p:spPr>
          <a:xfrm>
            <a:off x="677334" y="1173707"/>
            <a:ext cx="8596668" cy="4471869"/>
          </a:xfrm>
        </p:spPr>
        <p:txBody>
          <a:bodyPr/>
          <a:lstStyle/>
          <a:p>
            <a:pPr>
              <a:buClr>
                <a:schemeClr val="tx1">
                  <a:lumMod val="75000"/>
                  <a:lumOff val="25000"/>
                </a:schemeClr>
              </a:buClr>
              <a:buFont typeface="Wingdings" panose="05000000000000000000" pitchFamily="2" charset="2"/>
              <a:buChar char="§"/>
            </a:pPr>
            <a:endParaRPr lang="en-GB" sz="1000" dirty="0">
              <a:latin typeface="Helvetica" panose="020B0604020202020204" pitchFamily="34" charset="0"/>
              <a:cs typeface="Helvetica" panose="020B0604020202020204" pitchFamily="34" charset="0"/>
            </a:endParaRPr>
          </a:p>
          <a:p>
            <a:pPr>
              <a:buClr>
                <a:schemeClr val="tx1">
                  <a:lumMod val="75000"/>
                  <a:lumOff val="25000"/>
                </a:schemeClr>
              </a:buClr>
              <a:buFont typeface="Arial" panose="020B0604020202020204" pitchFamily="34" charset="0"/>
              <a:buChar char="•"/>
            </a:pPr>
            <a:r>
              <a:rPr lang="en-US" dirty="0">
                <a:latin typeface="Helvetica" panose="020B0604020202020204" pitchFamily="34" charset="0"/>
                <a:cs typeface="Helvetica" panose="020B0604020202020204" pitchFamily="34" charset="0"/>
              </a:rPr>
              <a:t>Due to shortage of working capital and reduction in demand of finished goods resulted in the closure of Company's operations since May 02, 2011.</a:t>
            </a:r>
          </a:p>
          <a:p>
            <a:pPr>
              <a:buClr>
                <a:schemeClr val="tx1">
                  <a:lumMod val="75000"/>
                  <a:lumOff val="25000"/>
                </a:schemeClr>
              </a:buClr>
              <a:buFont typeface="Arial" panose="020B0604020202020204" pitchFamily="34" charset="0"/>
              <a:buChar char="•"/>
            </a:pPr>
            <a:r>
              <a:rPr lang="en-US" dirty="0">
                <a:latin typeface="Helvetica" panose="020B0604020202020204" pitchFamily="34" charset="0"/>
                <a:cs typeface="Helvetica" panose="020B0604020202020204" pitchFamily="34" charset="0"/>
              </a:rPr>
              <a:t>The Company in its Annual General Meeting on October 31, 2011 decided to dispose of the property, plant and equipment of the Company.</a:t>
            </a:r>
            <a:endParaRPr lang="en-GB" dirty="0">
              <a:latin typeface="Helvetica" panose="020B0604020202020204" pitchFamily="34" charset="0"/>
              <a:cs typeface="Helvetica" panose="020B0604020202020204" pitchFamily="34" charset="0"/>
            </a:endParaRPr>
          </a:p>
          <a:p>
            <a:pPr>
              <a:buClr>
                <a:schemeClr val="tx1">
                  <a:lumMod val="75000"/>
                  <a:lumOff val="25000"/>
                </a:schemeClr>
              </a:buClr>
              <a:buFont typeface="Arial" panose="020B0604020202020204" pitchFamily="34" charset="0"/>
              <a:buChar char="•"/>
            </a:pPr>
            <a:r>
              <a:rPr lang="en-US" dirty="0">
                <a:latin typeface="Helvetica" panose="020B0604020202020204" pitchFamily="34" charset="0"/>
                <a:cs typeface="Helvetica" panose="020B0604020202020204" pitchFamily="34" charset="0"/>
              </a:rPr>
              <a:t>Whole of the property, "&amp;"plant and equipment has been disposed of </a:t>
            </a:r>
            <a:r>
              <a:rPr lang="en-US" dirty="0" err="1">
                <a:latin typeface="Helvetica" panose="020B0604020202020204" pitchFamily="34" charset="0"/>
                <a:cs typeface="Helvetica" panose="020B0604020202020204" pitchFamily="34" charset="0"/>
              </a:rPr>
              <a:t>uptill</a:t>
            </a:r>
            <a:r>
              <a:rPr lang="en-US" dirty="0">
                <a:latin typeface="Helvetica" panose="020B0604020202020204" pitchFamily="34" charset="0"/>
                <a:cs typeface="Helvetica" panose="020B0604020202020204" pitchFamily="34" charset="0"/>
              </a:rPr>
              <a:t> June 30, 2019.</a:t>
            </a:r>
          </a:p>
          <a:p>
            <a:pPr>
              <a:buClr>
                <a:schemeClr val="tx1">
                  <a:lumMod val="75000"/>
                  <a:lumOff val="25000"/>
                </a:schemeClr>
              </a:buClr>
              <a:buFont typeface="Arial" panose="020B0604020202020204" pitchFamily="34" charset="0"/>
              <a:buChar char="•"/>
            </a:pPr>
            <a:r>
              <a:rPr lang="en-US" dirty="0">
                <a:latin typeface="Helvetica" panose="020B0604020202020204" pitchFamily="34" charset="0"/>
                <a:cs typeface="Helvetica" panose="020B0604020202020204" pitchFamily="34" charset="0"/>
              </a:rPr>
              <a:t>Moreover the Company has suffered accumulated loss of Rs. </a:t>
            </a:r>
            <a:r>
              <a:rPr lang="en-US" dirty="0" smtClean="0">
                <a:latin typeface="Helvetica" panose="020B0604020202020204" pitchFamily="34" charset="0"/>
                <a:cs typeface="Helvetica" panose="020B0604020202020204" pitchFamily="34" charset="0"/>
              </a:rPr>
              <a:t>461.85 </a:t>
            </a:r>
            <a:r>
              <a:rPr lang="en-US" dirty="0">
                <a:latin typeface="Helvetica" panose="020B0604020202020204" pitchFamily="34" charset="0"/>
                <a:cs typeface="Helvetica" panose="020B0604020202020204" pitchFamily="34" charset="0"/>
              </a:rPr>
              <a:t>million as on 30 June </a:t>
            </a:r>
            <a:r>
              <a:rPr lang="en-US" dirty="0" smtClean="0">
                <a:latin typeface="Helvetica" panose="020B0604020202020204" pitchFamily="34" charset="0"/>
                <a:cs typeface="Helvetica" panose="020B0604020202020204" pitchFamily="34" charset="0"/>
              </a:rPr>
              <a:t>2023 </a:t>
            </a:r>
            <a:r>
              <a:rPr lang="en-US" dirty="0">
                <a:latin typeface="Helvetica" panose="020B0604020202020204" pitchFamily="34" charset="0"/>
                <a:cs typeface="Helvetica" panose="020B0604020202020204" pitchFamily="34" charset="0"/>
              </a:rPr>
              <a:t>which has turned equity into negative balance of Rs. </a:t>
            </a:r>
            <a:r>
              <a:rPr lang="en-US" dirty="0" smtClean="0">
                <a:latin typeface="Helvetica" panose="020B0604020202020204" pitchFamily="34" charset="0"/>
                <a:cs typeface="Helvetica" panose="020B0604020202020204" pitchFamily="34" charset="0"/>
              </a:rPr>
              <a:t>188.59 million</a:t>
            </a:r>
            <a:r>
              <a:rPr lang="en-US" dirty="0">
                <a:latin typeface="Helvetica" panose="020B0604020202020204" pitchFamily="34" charset="0"/>
                <a:cs typeface="Helvetica" panose="020B0604020202020204" pitchFamily="34" charset="0"/>
              </a:rPr>
              <a:t>.</a:t>
            </a:r>
            <a:endParaRPr lang="en-GB" dirty="0">
              <a:latin typeface="Helvetica" panose="020B0604020202020204" pitchFamily="34" charset="0"/>
              <a:cs typeface="Helvetica" panose="020B0604020202020204" pitchFamily="34" charset="0"/>
            </a:endParaRPr>
          </a:p>
          <a:p>
            <a:pPr>
              <a:buClr>
                <a:schemeClr val="tx1">
                  <a:lumMod val="75000"/>
                  <a:lumOff val="25000"/>
                </a:schemeClr>
              </a:buClr>
              <a:buFont typeface="Wingdings" panose="05000000000000000000" pitchFamily="2" charset="2"/>
              <a:buChar char="§"/>
            </a:pPr>
            <a:endParaRPr lang="en-GB" dirty="0">
              <a:latin typeface="Helvetica" panose="020B0604020202020204" pitchFamily="34" charset="0"/>
              <a:cs typeface="Helvetica" panose="020B0604020202020204" pitchFamily="34" charset="0"/>
            </a:endParaRPr>
          </a:p>
          <a:p>
            <a:pPr>
              <a:buClr>
                <a:schemeClr val="tx1">
                  <a:lumMod val="75000"/>
                  <a:lumOff val="25000"/>
                </a:schemeClr>
              </a:buClr>
              <a:buFont typeface="Wingdings" panose="05000000000000000000" pitchFamily="2" charset="2"/>
              <a:buChar char="§"/>
            </a:pPr>
            <a:endParaRPr lang="en-GB" dirty="0">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xmlns="" val="38334288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96537" y="2404534"/>
            <a:ext cx="7977466" cy="1646302"/>
          </a:xfrm>
        </p:spPr>
        <p:txBody>
          <a:bodyPr/>
          <a:lstStyle/>
          <a:p>
            <a:r>
              <a:rPr lang="en-GB" dirty="0">
                <a:ln w="0"/>
                <a:solidFill>
                  <a:schemeClr val="tx1"/>
                </a:solidFill>
                <a:effectLst>
                  <a:outerShdw sx="1000" sy="1000" algn="tl" rotWithShape="0">
                    <a:schemeClr val="dk1"/>
                  </a:outerShdw>
                </a:effectLst>
                <a:latin typeface="Helvetica" panose="020B0604020202020204" pitchFamily="34" charset="0"/>
                <a:cs typeface="Helvetica" panose="020B0604020202020204" pitchFamily="34" charset="0"/>
              </a:rPr>
              <a:t>FINANCIAL PERFORMANCE</a:t>
            </a:r>
            <a:br>
              <a:rPr lang="en-GB" dirty="0">
                <a:ln w="0"/>
                <a:solidFill>
                  <a:schemeClr val="tx1"/>
                </a:solidFill>
                <a:effectLst>
                  <a:outerShdw sx="1000" sy="1000" algn="tl" rotWithShape="0">
                    <a:schemeClr val="dk1"/>
                  </a:outerShdw>
                </a:effectLst>
                <a:latin typeface="Helvetica" panose="020B0604020202020204" pitchFamily="34" charset="0"/>
                <a:cs typeface="Helvetica" panose="020B0604020202020204" pitchFamily="34" charset="0"/>
              </a:rPr>
            </a:br>
            <a:endParaRPr lang="en-GB" dirty="0">
              <a:ln w="0"/>
              <a:solidFill>
                <a:schemeClr val="tx1"/>
              </a:solidFill>
              <a:effectLst>
                <a:outerShdw sx="1000" sy="1000" algn="tl" rotWithShape="0">
                  <a:schemeClr val="dk1"/>
                </a:outerShdw>
              </a:effectLst>
              <a:latin typeface="Helvetica" panose="020B0604020202020204" pitchFamily="34" charset="0"/>
              <a:cs typeface="Helvetica" panose="020B0604020202020204" pitchFamily="34" charset="0"/>
            </a:endParaRPr>
          </a:p>
        </p:txBody>
      </p:sp>
      <p:sp>
        <p:nvSpPr>
          <p:cNvPr id="3" name="Subtitle 2"/>
          <p:cNvSpPr>
            <a:spLocks noGrp="1"/>
          </p:cNvSpPr>
          <p:nvPr>
            <p:ph type="subTitle" idx="1"/>
          </p:nvPr>
        </p:nvSpPr>
        <p:spPr>
          <a:xfrm>
            <a:off x="2021305" y="4050833"/>
            <a:ext cx="7252698" cy="1482833"/>
          </a:xfrm>
          <a:solidFill>
            <a:schemeClr val="bg1"/>
          </a:solidFill>
          <a:ln>
            <a:noFill/>
          </a:ln>
        </p:spPr>
        <p:txBody>
          <a:bodyPr>
            <a:noAutofit/>
          </a:bodyPr>
          <a:lstStyle/>
          <a:p>
            <a:r>
              <a:rPr lang="en-GB" sz="3200" b="1" dirty="0">
                <a:ln w="0"/>
                <a:solidFill>
                  <a:srgbClr val="FFC000"/>
                </a:solidFill>
                <a:effectLst>
                  <a:outerShdw sx="1000" sy="1000" algn="ctr" rotWithShape="0">
                    <a:srgbClr val="6E747A"/>
                  </a:outerShdw>
                </a:effectLst>
                <a:latin typeface="Helvetica" panose="020B0604020202020204" pitchFamily="34" charset="0"/>
                <a:cs typeface="Helvetica" panose="020B0604020202020204" pitchFamily="34" charset="0"/>
              </a:rPr>
              <a:t>CORPORATE BREIFING</a:t>
            </a:r>
          </a:p>
          <a:p>
            <a:r>
              <a:rPr lang="en-GB" sz="2500" b="1" dirty="0">
                <a:ln w="0"/>
                <a:solidFill>
                  <a:srgbClr val="FFC000"/>
                </a:solidFill>
                <a:effectLst>
                  <a:outerShdw sx="1000" sy="1000" algn="ctr" rotWithShape="0">
                    <a:srgbClr val="6E747A"/>
                  </a:outerShdw>
                </a:effectLst>
                <a:latin typeface="Helvetica" panose="020B0604020202020204" pitchFamily="34" charset="0"/>
                <a:cs typeface="Helvetica" panose="020B0604020202020204" pitchFamily="34" charset="0"/>
              </a:rPr>
              <a:t>FOR FY </a:t>
            </a:r>
            <a:r>
              <a:rPr lang="en-GB" sz="2500" b="1" dirty="0" smtClean="0">
                <a:ln w="0"/>
                <a:solidFill>
                  <a:srgbClr val="FFC000"/>
                </a:solidFill>
                <a:effectLst>
                  <a:outerShdw sx="1000" sy="1000" algn="ctr" rotWithShape="0">
                    <a:srgbClr val="6E747A"/>
                  </a:outerShdw>
                </a:effectLst>
                <a:latin typeface="Helvetica" panose="020B0604020202020204" pitchFamily="34" charset="0"/>
                <a:cs typeface="Helvetica" panose="020B0604020202020204" pitchFamily="34" charset="0"/>
              </a:rPr>
              <a:t>2022-23</a:t>
            </a:r>
            <a:endParaRPr lang="en-GB" sz="2500" b="1" dirty="0">
              <a:ln w="0"/>
              <a:solidFill>
                <a:srgbClr val="FFC000"/>
              </a:solidFill>
              <a:effectLst>
                <a:outerShdw sx="1000" sy="1000" algn="ctr" rotWithShape="0">
                  <a:srgbClr val="6E747A"/>
                </a:outerShdw>
              </a:effectLst>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xmlns="" val="2383502333"/>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TM02892315[[fn=Wisp]]</Template>
  <TotalTime>2782</TotalTime>
  <Words>568</Words>
  <Application>Microsoft Office PowerPoint</Application>
  <PresentationFormat>Custom</PresentationFormat>
  <Paragraphs>71</Paragraphs>
  <Slides>13</Slides>
  <Notes>2</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Facet</vt:lpstr>
      <vt:lpstr>CORPORATE BRIEFING SESSION</vt:lpstr>
      <vt:lpstr>COMPANY PROFILE </vt:lpstr>
      <vt:lpstr>COMPANY PROFILE CORPORATE BRIEFING SESSION - CJPL</vt:lpstr>
      <vt:lpstr>VISION &amp; MISSION STATEMENT</vt:lpstr>
      <vt:lpstr>CORPORATE BRIEFING SESSION - CJPL</vt:lpstr>
      <vt:lpstr>CORPORATE BRIEFING SESSION - CJPL</vt:lpstr>
      <vt:lpstr>OPERATIONAL PERFORMANCE</vt:lpstr>
      <vt:lpstr>OPERATIONAL PERFORMANCE CORPORATE BRIEFING SESSION - CJPL</vt:lpstr>
      <vt:lpstr>FINANCIAL PERFORMANCE </vt:lpstr>
      <vt:lpstr>FINANCIAL PERFORMANCE CORPORATE BRIEFING SESSION - CJPL</vt:lpstr>
      <vt:lpstr>STOCK INFORMATION </vt:lpstr>
      <vt:lpstr>STOCK INFORMATION CORPORATE BRIEFING SESSION - CJPL</vt:lpstr>
      <vt:lpstr>THANK YOU</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Aniq Arshad</dc:creator>
  <cp:lastModifiedBy>Tahir Shah</cp:lastModifiedBy>
  <cp:revision>149</cp:revision>
  <cp:lastPrinted>2019-11-26T12:24:41Z</cp:lastPrinted>
  <dcterms:created xsi:type="dcterms:W3CDTF">2019-11-20T09:32:39Z</dcterms:created>
  <dcterms:modified xsi:type="dcterms:W3CDTF">2023-11-24T05:21:32Z</dcterms:modified>
</cp:coreProperties>
</file>